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25" r:id="rId5"/>
    <p:sldId id="326" r:id="rId6"/>
    <p:sldId id="327" r:id="rId7"/>
    <p:sldId id="328" r:id="rId8"/>
    <p:sldId id="329" r:id="rId9"/>
    <p:sldId id="330" r:id="rId10"/>
    <p:sldId id="331" r:id="rId11"/>
    <p:sldId id="332" r:id="rId12"/>
    <p:sldId id="333" r:id="rId13"/>
    <p:sldId id="334" r:id="rId14"/>
    <p:sldId id="340" r:id="rId15"/>
    <p:sldId id="335" r:id="rId16"/>
    <p:sldId id="338" r:id="rId17"/>
    <p:sldId id="33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05" autoAdjust="0"/>
  </p:normalViewPr>
  <p:slideViewPr>
    <p:cSldViewPr snapToGrid="0">
      <p:cViewPr varScale="1">
        <p:scale>
          <a:sx n="113" d="100"/>
          <a:sy n="113" d="100"/>
        </p:scale>
        <p:origin x="510" y="10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9/14/2023</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9/14/2023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9.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626532" y="143369"/>
            <a:ext cx="10515600" cy="1720708"/>
          </a:xfrm>
        </p:spPr>
        <p:txBody>
          <a:bodyPr/>
          <a:lstStyle/>
          <a:p>
            <a:r>
              <a:rPr lang="en-US" dirty="0"/>
              <a:t>Mi-map</a:t>
            </a:r>
            <a:br>
              <a:rPr lang="en-US" dirty="0"/>
            </a:br>
            <a:r>
              <a:rPr lang="en-US" sz="2400" dirty="0"/>
              <a:t>(Misclassification of images by masquerading using adversarial patterns)</a:t>
            </a:r>
            <a:endParaRPr lang="en-US" dirty="0"/>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1130378" y="5134187"/>
            <a:ext cx="9144000" cy="640080"/>
          </a:xfrm>
        </p:spPr>
        <p:txBody>
          <a:bodyPr/>
          <a:lstStyle/>
          <a:p>
            <a:r>
              <a:rPr lang="en-US" b="1" dirty="0" err="1">
                <a:solidFill>
                  <a:schemeClr val="tx1">
                    <a:lumMod val="95000"/>
                    <a:lumOff val="5000"/>
                  </a:schemeClr>
                </a:solidFill>
              </a:rPr>
              <a:t>Kanishk</a:t>
            </a:r>
            <a:r>
              <a:rPr lang="en-US" b="1" dirty="0">
                <a:solidFill>
                  <a:schemeClr val="tx1">
                    <a:lumMod val="95000"/>
                    <a:lumOff val="5000"/>
                  </a:schemeClr>
                </a:solidFill>
              </a:rPr>
              <a:t> Vikram Singh (</a:t>
            </a:r>
            <a:r>
              <a:rPr lang="en-IN" b="1" i="0" u="none" strike="noStrike" baseline="0" dirty="0"/>
              <a:t>03513302720)</a:t>
            </a:r>
            <a:endParaRPr lang="en-US" b="1" dirty="0">
              <a:solidFill>
                <a:schemeClr val="tx1">
                  <a:lumMod val="95000"/>
                  <a:lumOff val="5000"/>
                </a:schemeClr>
              </a:solidFill>
            </a:endParaRPr>
          </a:p>
          <a:p>
            <a:r>
              <a:rPr lang="en-US" b="1" dirty="0">
                <a:solidFill>
                  <a:schemeClr val="tx1">
                    <a:lumMod val="95000"/>
                    <a:lumOff val="5000"/>
                  </a:schemeClr>
                </a:solidFill>
              </a:rPr>
              <a:t>Peeyush Kumar Singh (</a:t>
            </a:r>
            <a:r>
              <a:rPr lang="en-IN" b="1" i="0" u="none" strike="noStrike" baseline="0" dirty="0"/>
              <a:t>05513302720)</a:t>
            </a:r>
            <a:endParaRPr lang="en-US" b="1" dirty="0">
              <a:solidFill>
                <a:schemeClr val="tx1">
                  <a:lumMod val="95000"/>
                  <a:lumOff val="5000"/>
                </a:schemeClr>
              </a:solidFill>
            </a:endParaRPr>
          </a:p>
          <a:p>
            <a:r>
              <a:rPr lang="en-US" b="1" dirty="0">
                <a:solidFill>
                  <a:schemeClr val="tx1">
                    <a:lumMod val="95000"/>
                    <a:lumOff val="5000"/>
                  </a:schemeClr>
                </a:solidFill>
              </a:rPr>
              <a:t>Tushar Bhatia (</a:t>
            </a:r>
            <a:r>
              <a:rPr lang="en-IN" b="1" dirty="0">
                <a:solidFill>
                  <a:schemeClr val="tx1">
                    <a:lumMod val="95000"/>
                    <a:lumOff val="5000"/>
                  </a:schemeClr>
                </a:solidFill>
              </a:rPr>
              <a:t>504</a:t>
            </a:r>
            <a:r>
              <a:rPr lang="en-IN" b="1" i="0" u="none" strike="noStrike" baseline="0" dirty="0"/>
              <a:t>13302720)</a:t>
            </a:r>
          </a:p>
          <a:p>
            <a:r>
              <a:rPr lang="en-IN" b="1" dirty="0">
                <a:solidFill>
                  <a:schemeClr val="tx1">
                    <a:lumMod val="95000"/>
                    <a:lumOff val="5000"/>
                  </a:schemeClr>
                </a:solidFill>
              </a:rPr>
              <a:t>(</a:t>
            </a:r>
            <a:r>
              <a:rPr lang="en-IN" b="1" dirty="0" err="1">
                <a:solidFill>
                  <a:schemeClr val="tx1">
                    <a:lumMod val="95000"/>
                    <a:lumOff val="5000"/>
                  </a:schemeClr>
                </a:solidFill>
              </a:rPr>
              <a:t>Hmr</a:t>
            </a:r>
            <a:r>
              <a:rPr lang="en-IN" b="1" dirty="0">
                <a:solidFill>
                  <a:schemeClr val="tx1">
                    <a:lumMod val="95000"/>
                    <a:lumOff val="5000"/>
                  </a:schemeClr>
                </a:solidFill>
              </a:rPr>
              <a:t> Institute of technology &amp; Management)</a:t>
            </a:r>
            <a:endParaRPr lang="en-US" b="1" dirty="0">
              <a:solidFill>
                <a:schemeClr val="tx1">
                  <a:lumMod val="95000"/>
                  <a:lumOff val="5000"/>
                </a:schemeClr>
              </a:solidFill>
            </a:endParaRPr>
          </a:p>
        </p:txBody>
      </p:sp>
      <p:pic>
        <p:nvPicPr>
          <p:cNvPr id="18" name="Picture Placeholder 17">
            <a:extLst>
              <a:ext uri="{FF2B5EF4-FFF2-40B4-BE49-F238E27FC236}">
                <a16:creationId xmlns:a16="http://schemas.microsoft.com/office/drawing/2014/main" id="{1D2D5E8E-4C6A-422C-8CD5-91A2B770A4B3}"/>
              </a:ext>
            </a:extLst>
          </p:cNvPr>
          <p:cNvPicPr>
            <a:picLocks noGrp="1" noChangeAspect="1"/>
          </p:cNvPicPr>
          <p:nvPr>
            <p:ph type="pic" sz="quarter" idx="10"/>
          </p:nvPr>
        </p:nvPicPr>
        <p:blipFill>
          <a:blip r:embed="rId2">
            <a:alphaModFix amt="50000"/>
          </a:blip>
          <a:srcRect t="16814" b="16814"/>
          <a:stretch>
            <a:fillRect/>
          </a:stretch>
        </p:blipFill>
        <p:spPr>
          <a:xfrm>
            <a:off x="3354994" y="1796344"/>
            <a:ext cx="4694767" cy="3129845"/>
          </a:xfrm>
        </p:spPr>
      </p:pic>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a:xfrm>
            <a:off x="1070868" y="449292"/>
            <a:ext cx="10021824" cy="1252728"/>
          </a:xfrm>
        </p:spPr>
        <p:txBody>
          <a:bodyPr/>
          <a:lstStyle/>
          <a:p>
            <a:r>
              <a:rPr lang="en-US" dirty="0"/>
              <a:t>methodology</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p:txBody>
          <a:bodyPr/>
          <a:lstStyle/>
          <a:p>
            <a:r>
              <a:rPr lang="en-US" dirty="0"/>
              <a:t>Mi-map</a:t>
            </a:r>
          </a:p>
        </p:txBody>
      </p:sp>
      <p:sp>
        <p:nvSpPr>
          <p:cNvPr id="6" name="Text Placeholder 5">
            <a:extLst>
              <a:ext uri="{FF2B5EF4-FFF2-40B4-BE49-F238E27FC236}">
                <a16:creationId xmlns:a16="http://schemas.microsoft.com/office/drawing/2014/main" id="{8A56D8AC-E390-DBD3-E5E6-5C36EE1E422A}"/>
              </a:ext>
            </a:extLst>
          </p:cNvPr>
          <p:cNvSpPr>
            <a:spLocks noGrp="1"/>
          </p:cNvSpPr>
          <p:nvPr>
            <p:ph type="body" sz="quarter" idx="16"/>
          </p:nvPr>
        </p:nvSpPr>
        <p:spPr>
          <a:xfrm>
            <a:off x="877824" y="2668398"/>
            <a:ext cx="1280160" cy="702686"/>
          </a:xfrm>
        </p:spPr>
        <p:txBody>
          <a:bodyPr/>
          <a:lstStyle/>
          <a:p>
            <a:r>
              <a:rPr lang="en-US" dirty="0"/>
              <a:t>planning</a:t>
            </a:r>
          </a:p>
        </p:txBody>
      </p:sp>
      <p:sp>
        <p:nvSpPr>
          <p:cNvPr id="7" name="Text Placeholder 6">
            <a:extLst>
              <a:ext uri="{FF2B5EF4-FFF2-40B4-BE49-F238E27FC236}">
                <a16:creationId xmlns:a16="http://schemas.microsoft.com/office/drawing/2014/main" id="{E09179A7-F937-7895-8FC1-19E3BCFE6A3B}"/>
              </a:ext>
            </a:extLst>
          </p:cNvPr>
          <p:cNvSpPr>
            <a:spLocks noGrp="1"/>
          </p:cNvSpPr>
          <p:nvPr>
            <p:ph type="body" sz="quarter" idx="17"/>
          </p:nvPr>
        </p:nvSpPr>
        <p:spPr>
          <a:xfrm>
            <a:off x="817880" y="3610228"/>
            <a:ext cx="2505455" cy="1143000"/>
          </a:xfrm>
        </p:spPr>
        <p:txBody>
          <a:bodyPr/>
          <a:lstStyle/>
          <a:p>
            <a:r>
              <a:rPr lang="en-US" dirty="0"/>
              <a:t>1. Literature Review</a:t>
            </a:r>
          </a:p>
          <a:p>
            <a:r>
              <a:rPr lang="en-US" dirty="0"/>
              <a:t>2. Exploring proposed methodology</a:t>
            </a:r>
          </a:p>
        </p:txBody>
      </p:sp>
      <p:sp>
        <p:nvSpPr>
          <p:cNvPr id="8" name="Text Placeholder 7">
            <a:extLst>
              <a:ext uri="{FF2B5EF4-FFF2-40B4-BE49-F238E27FC236}">
                <a16:creationId xmlns:a16="http://schemas.microsoft.com/office/drawing/2014/main" id="{55462C4A-E218-EEFA-1C3B-FC78BE890049}"/>
              </a:ext>
            </a:extLst>
          </p:cNvPr>
          <p:cNvSpPr>
            <a:spLocks noGrp="1"/>
          </p:cNvSpPr>
          <p:nvPr>
            <p:ph type="body" sz="quarter" idx="18"/>
          </p:nvPr>
        </p:nvSpPr>
        <p:spPr>
          <a:xfrm>
            <a:off x="2962656" y="2640265"/>
            <a:ext cx="1998133" cy="758952"/>
          </a:xfrm>
        </p:spPr>
        <p:txBody>
          <a:bodyPr/>
          <a:lstStyle/>
          <a:p>
            <a:r>
              <a:rPr lang="en-US" dirty="0"/>
              <a:t>implementation</a:t>
            </a:r>
          </a:p>
        </p:txBody>
      </p:sp>
      <p:sp>
        <p:nvSpPr>
          <p:cNvPr id="9" name="Text Placeholder 8">
            <a:extLst>
              <a:ext uri="{FF2B5EF4-FFF2-40B4-BE49-F238E27FC236}">
                <a16:creationId xmlns:a16="http://schemas.microsoft.com/office/drawing/2014/main" id="{54E48D88-9438-AF74-9E7B-54985E0231C6}"/>
              </a:ext>
            </a:extLst>
          </p:cNvPr>
          <p:cNvSpPr>
            <a:spLocks noGrp="1"/>
          </p:cNvSpPr>
          <p:nvPr>
            <p:ph type="body" sz="quarter" idx="19"/>
          </p:nvPr>
        </p:nvSpPr>
        <p:spPr>
          <a:xfrm>
            <a:off x="3301323" y="3582095"/>
            <a:ext cx="1764453" cy="1143000"/>
          </a:xfrm>
        </p:spPr>
        <p:txBody>
          <a:bodyPr/>
          <a:lstStyle/>
          <a:p>
            <a:r>
              <a:rPr lang="en-US" dirty="0"/>
              <a:t>1. Creating classifiers</a:t>
            </a:r>
          </a:p>
          <a:p>
            <a:r>
              <a:rPr lang="en-US" dirty="0"/>
              <a:t>2. Evaluation</a:t>
            </a:r>
          </a:p>
          <a:p>
            <a:r>
              <a:rPr lang="en-US" dirty="0"/>
              <a:t>3. Generating Adversarial</a:t>
            </a:r>
          </a:p>
          <a:p>
            <a:r>
              <a:rPr lang="en-US" dirty="0"/>
              <a:t>4. Testing </a:t>
            </a:r>
          </a:p>
        </p:txBody>
      </p:sp>
      <p:sp>
        <p:nvSpPr>
          <p:cNvPr id="10" name="Text Placeholder 9">
            <a:extLst>
              <a:ext uri="{FF2B5EF4-FFF2-40B4-BE49-F238E27FC236}">
                <a16:creationId xmlns:a16="http://schemas.microsoft.com/office/drawing/2014/main" id="{04554076-E5E4-8026-26DB-B67E2F12CFD7}"/>
              </a:ext>
            </a:extLst>
          </p:cNvPr>
          <p:cNvSpPr>
            <a:spLocks noGrp="1"/>
          </p:cNvSpPr>
          <p:nvPr>
            <p:ph type="body" sz="quarter" idx="20"/>
          </p:nvPr>
        </p:nvSpPr>
        <p:spPr>
          <a:xfrm>
            <a:off x="5200396" y="2640264"/>
            <a:ext cx="1280160" cy="758952"/>
          </a:xfrm>
        </p:spPr>
        <p:txBody>
          <a:bodyPr/>
          <a:lstStyle/>
          <a:p>
            <a:r>
              <a:rPr lang="en-US" dirty="0"/>
              <a:t>Exploring</a:t>
            </a:r>
          </a:p>
        </p:txBody>
      </p:sp>
      <p:sp>
        <p:nvSpPr>
          <p:cNvPr id="11" name="Text Placeholder 10">
            <a:extLst>
              <a:ext uri="{FF2B5EF4-FFF2-40B4-BE49-F238E27FC236}">
                <a16:creationId xmlns:a16="http://schemas.microsoft.com/office/drawing/2014/main" id="{EAE8038A-B730-4711-D7B5-851B7FAAD8A7}"/>
              </a:ext>
            </a:extLst>
          </p:cNvPr>
          <p:cNvSpPr>
            <a:spLocks noGrp="1"/>
          </p:cNvSpPr>
          <p:nvPr>
            <p:ph type="body" sz="quarter" idx="21"/>
          </p:nvPr>
        </p:nvSpPr>
        <p:spPr>
          <a:xfrm>
            <a:off x="5200396" y="3582095"/>
            <a:ext cx="2024888" cy="1143000"/>
          </a:xfrm>
        </p:spPr>
        <p:txBody>
          <a:bodyPr/>
          <a:lstStyle/>
          <a:p>
            <a:pPr>
              <a:spcBef>
                <a:spcPts val="0"/>
              </a:spcBef>
              <a:spcAft>
                <a:spcPts val="0"/>
              </a:spcAft>
            </a:pPr>
            <a:r>
              <a:rPr lang="en-US" dirty="0"/>
              <a:t>1. Selecting pretrained models</a:t>
            </a:r>
          </a:p>
          <a:p>
            <a:r>
              <a:rPr lang="en-US" dirty="0"/>
              <a:t>2. Studying evaluation metrics</a:t>
            </a:r>
          </a:p>
          <a:p>
            <a:r>
              <a:rPr lang="en-US" dirty="0"/>
              <a:t>3. Generating Adversarial</a:t>
            </a:r>
          </a:p>
          <a:p>
            <a:r>
              <a:rPr lang="en-US" dirty="0"/>
              <a:t>4. Testing</a:t>
            </a:r>
          </a:p>
        </p:txBody>
      </p:sp>
      <p:sp>
        <p:nvSpPr>
          <p:cNvPr id="12" name="Text Placeholder 11">
            <a:extLst>
              <a:ext uri="{FF2B5EF4-FFF2-40B4-BE49-F238E27FC236}">
                <a16:creationId xmlns:a16="http://schemas.microsoft.com/office/drawing/2014/main" id="{357CF821-3BB7-EAAC-D7BB-89DCEE250798}"/>
              </a:ext>
            </a:extLst>
          </p:cNvPr>
          <p:cNvSpPr>
            <a:spLocks noGrp="1"/>
          </p:cNvSpPr>
          <p:nvPr>
            <p:ph type="body" sz="quarter" idx="22"/>
          </p:nvPr>
        </p:nvSpPr>
        <p:spPr>
          <a:xfrm>
            <a:off x="7363121" y="2668398"/>
            <a:ext cx="1280160" cy="730818"/>
          </a:xfrm>
        </p:spPr>
        <p:txBody>
          <a:bodyPr/>
          <a:lstStyle/>
          <a:p>
            <a:r>
              <a:rPr lang="en-US" dirty="0"/>
              <a:t>findings</a:t>
            </a:r>
          </a:p>
        </p:txBody>
      </p:sp>
      <p:sp>
        <p:nvSpPr>
          <p:cNvPr id="13" name="Text Placeholder 12">
            <a:extLst>
              <a:ext uri="{FF2B5EF4-FFF2-40B4-BE49-F238E27FC236}">
                <a16:creationId xmlns:a16="http://schemas.microsoft.com/office/drawing/2014/main" id="{808185AA-496A-A5EB-3328-97A615D131B5}"/>
              </a:ext>
            </a:extLst>
          </p:cNvPr>
          <p:cNvSpPr>
            <a:spLocks noGrp="1"/>
          </p:cNvSpPr>
          <p:nvPr>
            <p:ph type="body" sz="quarter" idx="23"/>
          </p:nvPr>
        </p:nvSpPr>
        <p:spPr>
          <a:xfrm>
            <a:off x="7363121" y="3610228"/>
            <a:ext cx="1280160" cy="1143000"/>
          </a:xfrm>
        </p:spPr>
        <p:txBody>
          <a:bodyPr/>
          <a:lstStyle/>
          <a:p>
            <a:r>
              <a:rPr lang="en-US" dirty="0"/>
              <a:t>1. Tabulation</a:t>
            </a:r>
          </a:p>
          <a:p>
            <a:r>
              <a:rPr lang="en-US" dirty="0"/>
              <a:t>2. Comparison</a:t>
            </a:r>
          </a:p>
          <a:p>
            <a:r>
              <a:rPr lang="en-US" dirty="0"/>
              <a:t>3. Visualization</a:t>
            </a:r>
          </a:p>
        </p:txBody>
      </p:sp>
      <p:sp>
        <p:nvSpPr>
          <p:cNvPr id="14" name="Text Placeholder 13">
            <a:extLst>
              <a:ext uri="{FF2B5EF4-FFF2-40B4-BE49-F238E27FC236}">
                <a16:creationId xmlns:a16="http://schemas.microsoft.com/office/drawing/2014/main" id="{37831CC4-0B09-14AA-184F-D3ECC41DECED}"/>
              </a:ext>
            </a:extLst>
          </p:cNvPr>
          <p:cNvSpPr>
            <a:spLocks noGrp="1"/>
          </p:cNvSpPr>
          <p:nvPr>
            <p:ph type="body" sz="quarter" idx="28"/>
          </p:nvPr>
        </p:nvSpPr>
        <p:spPr>
          <a:xfrm>
            <a:off x="8859309" y="2668398"/>
            <a:ext cx="3053291" cy="730818"/>
          </a:xfrm>
        </p:spPr>
        <p:txBody>
          <a:bodyPr/>
          <a:lstStyle/>
          <a:p>
            <a:r>
              <a:rPr lang="en-US" dirty="0"/>
              <a:t>Further work (extra)</a:t>
            </a:r>
          </a:p>
        </p:txBody>
      </p:sp>
      <p:sp>
        <p:nvSpPr>
          <p:cNvPr id="15" name="Text Placeholder 14">
            <a:extLst>
              <a:ext uri="{FF2B5EF4-FFF2-40B4-BE49-F238E27FC236}">
                <a16:creationId xmlns:a16="http://schemas.microsoft.com/office/drawing/2014/main" id="{7511B12E-ED27-B573-2E5E-DBA687F9987D}"/>
              </a:ext>
            </a:extLst>
          </p:cNvPr>
          <p:cNvSpPr>
            <a:spLocks noGrp="1"/>
          </p:cNvSpPr>
          <p:nvPr>
            <p:ph type="body" sz="quarter" idx="29"/>
          </p:nvPr>
        </p:nvSpPr>
        <p:spPr>
          <a:xfrm>
            <a:off x="8868667" y="3582095"/>
            <a:ext cx="2274825" cy="1143000"/>
          </a:xfrm>
        </p:spPr>
        <p:txBody>
          <a:bodyPr/>
          <a:lstStyle/>
          <a:p>
            <a:r>
              <a:rPr lang="en-US" dirty="0"/>
              <a:t>1. Universal Adversarial</a:t>
            </a:r>
          </a:p>
          <a:p>
            <a:r>
              <a:rPr lang="en-US" dirty="0"/>
              <a:t>2. Linear vs Non Linear methods</a:t>
            </a:r>
          </a:p>
          <a:p>
            <a:r>
              <a:rPr lang="en-US" dirty="0"/>
              <a:t>3. Leveraging GANs</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10</a:t>
            </a:fld>
            <a:endParaRPr lang="en-US" dirty="0"/>
          </a:p>
        </p:txBody>
      </p:sp>
      <p:pic>
        <p:nvPicPr>
          <p:cNvPr id="18" name="Picture 17">
            <a:extLst>
              <a:ext uri="{FF2B5EF4-FFF2-40B4-BE49-F238E27FC236}">
                <a16:creationId xmlns:a16="http://schemas.microsoft.com/office/drawing/2014/main" id="{4D039FB1-CA77-42BF-A359-561D287A5DDE}"/>
              </a:ext>
            </a:extLst>
          </p:cNvPr>
          <p:cNvPicPr>
            <a:picLocks noChangeAspect="1"/>
          </p:cNvPicPr>
          <p:nvPr/>
        </p:nvPicPr>
        <p:blipFill>
          <a:blip r:embed="rId3"/>
          <a:stretch>
            <a:fillRect/>
          </a:stretch>
        </p:blipFill>
        <p:spPr>
          <a:xfrm>
            <a:off x="2123206" y="1181162"/>
            <a:ext cx="7942411" cy="1784353"/>
          </a:xfrm>
          <a:prstGeom prst="rect">
            <a:avLst/>
          </a:prstGeom>
        </p:spPr>
      </p:pic>
    </p:spTree>
    <p:extLst>
      <p:ext uri="{BB962C8B-B14F-4D97-AF65-F5344CB8AC3E}">
        <p14:creationId xmlns:p14="http://schemas.microsoft.com/office/powerpoint/2010/main" val="2607450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168A-9F8B-AE64-6A3B-DD036396CD45}"/>
              </a:ext>
            </a:extLst>
          </p:cNvPr>
          <p:cNvSpPr>
            <a:spLocks noGrp="1"/>
          </p:cNvSpPr>
          <p:nvPr>
            <p:ph type="title"/>
          </p:nvPr>
        </p:nvSpPr>
        <p:spPr>
          <a:xfrm>
            <a:off x="2138680" y="856488"/>
            <a:ext cx="7723879" cy="539496"/>
          </a:xfrm>
        </p:spPr>
        <p:txBody>
          <a:bodyPr/>
          <a:lstStyle/>
          <a:p>
            <a:pPr algn="l"/>
            <a:r>
              <a:rPr lang="en-US" dirty="0"/>
              <a:t>Performance parameters</a:t>
            </a:r>
          </a:p>
        </p:txBody>
      </p:sp>
      <p:sp>
        <p:nvSpPr>
          <p:cNvPr id="4" name="Footer Placeholder 3">
            <a:extLst>
              <a:ext uri="{FF2B5EF4-FFF2-40B4-BE49-F238E27FC236}">
                <a16:creationId xmlns:a16="http://schemas.microsoft.com/office/drawing/2014/main" id="{8A39D430-6FFC-66C6-AF3D-05E76D9D4BB4}"/>
              </a:ext>
            </a:extLst>
          </p:cNvPr>
          <p:cNvSpPr>
            <a:spLocks noGrp="1"/>
          </p:cNvSpPr>
          <p:nvPr>
            <p:ph type="ftr" sz="quarter" idx="11"/>
          </p:nvPr>
        </p:nvSpPr>
        <p:spPr/>
        <p:txBody>
          <a:bodyPr/>
          <a:lstStyle/>
          <a:p>
            <a:r>
              <a:rPr lang="en-US" dirty="0"/>
              <a:t>Mi-map</a:t>
            </a:r>
          </a:p>
        </p:txBody>
      </p:sp>
      <p:sp>
        <p:nvSpPr>
          <p:cNvPr id="3" name="Slide Number Placeholder 2">
            <a:extLst>
              <a:ext uri="{FF2B5EF4-FFF2-40B4-BE49-F238E27FC236}">
                <a16:creationId xmlns:a16="http://schemas.microsoft.com/office/drawing/2014/main" id="{F08CF61D-4147-236F-218C-CE2A064E6BD9}"/>
              </a:ext>
            </a:extLst>
          </p:cNvPr>
          <p:cNvSpPr>
            <a:spLocks noGrp="1"/>
          </p:cNvSpPr>
          <p:nvPr>
            <p:ph type="sldNum" sz="quarter" idx="10"/>
          </p:nvPr>
        </p:nvSpPr>
        <p:spPr/>
        <p:txBody>
          <a:bodyPr/>
          <a:lstStyle/>
          <a:p>
            <a:fld id="{75DF2D63-3FF5-D547-96B9-BE9CCD1ABA58}" type="slidenum">
              <a:rPr lang="en-US" smtClean="0"/>
              <a:pPr/>
              <a:t>11</a:t>
            </a:fld>
            <a:endParaRPr lang="en-US" dirty="0"/>
          </a:p>
        </p:txBody>
      </p:sp>
      <p:pic>
        <p:nvPicPr>
          <p:cNvPr id="27" name="Picture 26">
            <a:extLst>
              <a:ext uri="{FF2B5EF4-FFF2-40B4-BE49-F238E27FC236}">
                <a16:creationId xmlns:a16="http://schemas.microsoft.com/office/drawing/2014/main" id="{08296376-9C56-4FF9-A940-DBA005FB1AC3}"/>
              </a:ext>
            </a:extLst>
          </p:cNvPr>
          <p:cNvPicPr>
            <a:picLocks noChangeAspect="1"/>
          </p:cNvPicPr>
          <p:nvPr/>
        </p:nvPicPr>
        <p:blipFill>
          <a:blip r:embed="rId2"/>
          <a:stretch>
            <a:fillRect/>
          </a:stretch>
        </p:blipFill>
        <p:spPr>
          <a:xfrm>
            <a:off x="1117600" y="3824817"/>
            <a:ext cx="2328333" cy="539496"/>
          </a:xfrm>
          <a:prstGeom prst="rect">
            <a:avLst/>
          </a:prstGeom>
        </p:spPr>
      </p:pic>
      <p:pic>
        <p:nvPicPr>
          <p:cNvPr id="29" name="Picture 28">
            <a:extLst>
              <a:ext uri="{FF2B5EF4-FFF2-40B4-BE49-F238E27FC236}">
                <a16:creationId xmlns:a16="http://schemas.microsoft.com/office/drawing/2014/main" id="{1C1A91A8-B270-454F-A6A9-B00690E3DEEA}"/>
              </a:ext>
            </a:extLst>
          </p:cNvPr>
          <p:cNvPicPr>
            <a:picLocks noChangeAspect="1"/>
          </p:cNvPicPr>
          <p:nvPr/>
        </p:nvPicPr>
        <p:blipFill>
          <a:blip r:embed="rId3"/>
          <a:stretch>
            <a:fillRect/>
          </a:stretch>
        </p:blipFill>
        <p:spPr>
          <a:xfrm>
            <a:off x="3958167" y="3746966"/>
            <a:ext cx="2459566" cy="695198"/>
          </a:xfrm>
          <a:prstGeom prst="rect">
            <a:avLst/>
          </a:prstGeom>
        </p:spPr>
      </p:pic>
      <p:pic>
        <p:nvPicPr>
          <p:cNvPr id="31" name="Picture 30">
            <a:extLst>
              <a:ext uri="{FF2B5EF4-FFF2-40B4-BE49-F238E27FC236}">
                <a16:creationId xmlns:a16="http://schemas.microsoft.com/office/drawing/2014/main" id="{03D159DA-F3DC-4A7F-A3C9-869BF9650E13}"/>
              </a:ext>
            </a:extLst>
          </p:cNvPr>
          <p:cNvPicPr>
            <a:picLocks noChangeAspect="1"/>
          </p:cNvPicPr>
          <p:nvPr/>
        </p:nvPicPr>
        <p:blipFill>
          <a:blip r:embed="rId4"/>
          <a:stretch>
            <a:fillRect/>
          </a:stretch>
        </p:blipFill>
        <p:spPr>
          <a:xfrm>
            <a:off x="6502400" y="3794464"/>
            <a:ext cx="1811867" cy="617347"/>
          </a:xfrm>
          <a:prstGeom prst="rect">
            <a:avLst/>
          </a:prstGeom>
        </p:spPr>
      </p:pic>
      <p:pic>
        <p:nvPicPr>
          <p:cNvPr id="33" name="Picture 32">
            <a:extLst>
              <a:ext uri="{FF2B5EF4-FFF2-40B4-BE49-F238E27FC236}">
                <a16:creationId xmlns:a16="http://schemas.microsoft.com/office/drawing/2014/main" id="{A08F0EB4-74FF-4C40-B808-D4E0BAA4BB6F}"/>
              </a:ext>
            </a:extLst>
          </p:cNvPr>
          <p:cNvPicPr>
            <a:picLocks noChangeAspect="1"/>
          </p:cNvPicPr>
          <p:nvPr/>
        </p:nvPicPr>
        <p:blipFill>
          <a:blip r:embed="rId5"/>
          <a:stretch>
            <a:fillRect/>
          </a:stretch>
        </p:blipFill>
        <p:spPr>
          <a:xfrm>
            <a:off x="9144001" y="3716613"/>
            <a:ext cx="2459566" cy="647700"/>
          </a:xfrm>
          <a:prstGeom prst="rect">
            <a:avLst/>
          </a:prstGeom>
        </p:spPr>
      </p:pic>
      <p:pic>
        <p:nvPicPr>
          <p:cNvPr id="2052" name="Picture 4" descr="Performance Metrics Overview: Definition, Types &amp; Examples">
            <a:extLst>
              <a:ext uri="{FF2B5EF4-FFF2-40B4-BE49-F238E27FC236}">
                <a16:creationId xmlns:a16="http://schemas.microsoft.com/office/drawing/2014/main" id="{1DA13A4C-3B68-4587-B040-C5D7DB0133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7505" y="274636"/>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284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5327E6-13FB-2F71-A207-72E15A0136DB}"/>
              </a:ext>
            </a:extLst>
          </p:cNvPr>
          <p:cNvSpPr>
            <a:spLocks noGrp="1"/>
          </p:cNvSpPr>
          <p:nvPr>
            <p:ph type="title"/>
          </p:nvPr>
        </p:nvSpPr>
        <p:spPr/>
        <p:txBody>
          <a:bodyPr/>
          <a:lstStyle/>
          <a:p>
            <a:r>
              <a:rPr lang="en-US" dirty="0"/>
              <a:t>Timeline </a:t>
            </a:r>
          </a:p>
        </p:txBody>
      </p:sp>
      <p:sp>
        <p:nvSpPr>
          <p:cNvPr id="22" name="Rectangle 21">
            <a:extLst>
              <a:ext uri="{FF2B5EF4-FFF2-40B4-BE49-F238E27FC236}">
                <a16:creationId xmlns:a16="http://schemas.microsoft.com/office/drawing/2014/main" id="{F6BA20C7-F48C-429D-2FA7-B7B83A800FA9}"/>
              </a:ext>
              <a:ext uri="{C183D7F6-B498-43B3-948B-1728B52AA6E4}">
                <adec:decorative xmlns:adec="http://schemas.microsoft.com/office/drawing/2017/decorative" val="1"/>
              </a:ext>
            </a:extLst>
          </p:cNvPr>
          <p:cNvSpPr/>
          <p:nvPr/>
        </p:nvSpPr>
        <p:spPr>
          <a:xfrm>
            <a:off x="-1" y="0"/>
            <a:ext cx="2285995" cy="1685542"/>
          </a:xfrm>
          <a:prstGeom prst="rect">
            <a:avLst/>
          </a:prstGeom>
          <a:gradFill flip="none" rotWithShape="1">
            <a:gsLst>
              <a:gs pos="0">
                <a:schemeClr val="bg1">
                  <a:alpha val="0"/>
                </a:schemeClr>
              </a:gs>
              <a:gs pos="8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0BE788E-706D-5D5C-B17F-51759A2CC61A}"/>
              </a:ext>
            </a:extLst>
          </p:cNvPr>
          <p:cNvSpPr>
            <a:spLocks noGrp="1"/>
          </p:cNvSpPr>
          <p:nvPr>
            <p:ph type="ftr" sz="quarter" idx="11"/>
          </p:nvPr>
        </p:nvSpPr>
        <p:spPr/>
        <p:txBody>
          <a:bodyPr/>
          <a:lstStyle/>
          <a:p>
            <a:r>
              <a:rPr lang="en-US" dirty="0"/>
              <a:t>Mi-map</a:t>
            </a:r>
          </a:p>
        </p:txBody>
      </p:sp>
      <p:sp>
        <p:nvSpPr>
          <p:cNvPr id="4" name="Slide Number Placeholder 3">
            <a:extLst>
              <a:ext uri="{FF2B5EF4-FFF2-40B4-BE49-F238E27FC236}">
                <a16:creationId xmlns:a16="http://schemas.microsoft.com/office/drawing/2014/main" id="{A9519E8E-7F0D-C4E6-CC87-3F8B896EF0E1}"/>
              </a:ext>
            </a:extLst>
          </p:cNvPr>
          <p:cNvSpPr>
            <a:spLocks noGrp="1"/>
          </p:cNvSpPr>
          <p:nvPr>
            <p:ph type="sldNum" sz="quarter" idx="10"/>
          </p:nvPr>
        </p:nvSpPr>
        <p:spPr/>
        <p:txBody>
          <a:bodyPr/>
          <a:lstStyle/>
          <a:p>
            <a:fld id="{75DF2D63-3FF5-D547-96B9-BE9CCD1ABA58}" type="slidenum">
              <a:rPr lang="en-US" smtClean="0"/>
              <a:pPr/>
              <a:t>12</a:t>
            </a:fld>
            <a:endParaRPr lang="en-US" dirty="0"/>
          </a:p>
        </p:txBody>
      </p:sp>
      <p:sp>
        <p:nvSpPr>
          <p:cNvPr id="82" name="Text Placeholder 81">
            <a:extLst>
              <a:ext uri="{FF2B5EF4-FFF2-40B4-BE49-F238E27FC236}">
                <a16:creationId xmlns:a16="http://schemas.microsoft.com/office/drawing/2014/main" id="{2E1F38AB-E038-4CD1-618A-52B12F7A4BB5}"/>
              </a:ext>
            </a:extLst>
          </p:cNvPr>
          <p:cNvSpPr>
            <a:spLocks noGrp="1"/>
          </p:cNvSpPr>
          <p:nvPr>
            <p:ph type="body" sz="quarter" idx="32"/>
          </p:nvPr>
        </p:nvSpPr>
        <p:spPr/>
        <p:txBody>
          <a:bodyPr/>
          <a:lstStyle/>
          <a:p>
            <a:endParaRPr lang="en-US" dirty="0"/>
          </a:p>
        </p:txBody>
      </p:sp>
      <p:sp>
        <p:nvSpPr>
          <p:cNvPr id="6" name="Text Placeholder 5">
            <a:extLst>
              <a:ext uri="{FF2B5EF4-FFF2-40B4-BE49-F238E27FC236}">
                <a16:creationId xmlns:a16="http://schemas.microsoft.com/office/drawing/2014/main" id="{D0A77C80-D935-F537-F818-8C03F02AF5D4}"/>
              </a:ext>
            </a:extLst>
          </p:cNvPr>
          <p:cNvSpPr>
            <a:spLocks noGrp="1"/>
          </p:cNvSpPr>
          <p:nvPr>
            <p:ph type="body" sz="quarter" idx="16"/>
          </p:nvPr>
        </p:nvSpPr>
        <p:spPr>
          <a:xfrm>
            <a:off x="1298448" y="3351784"/>
            <a:ext cx="1851152" cy="411476"/>
          </a:xfrm>
        </p:spPr>
        <p:txBody>
          <a:bodyPr/>
          <a:lstStyle/>
          <a:p>
            <a:r>
              <a:rPr lang="en-US" dirty="0"/>
              <a:t>September</a:t>
            </a:r>
          </a:p>
        </p:txBody>
      </p:sp>
      <p:sp>
        <p:nvSpPr>
          <p:cNvPr id="11" name="Text Placeholder 10">
            <a:extLst>
              <a:ext uri="{FF2B5EF4-FFF2-40B4-BE49-F238E27FC236}">
                <a16:creationId xmlns:a16="http://schemas.microsoft.com/office/drawing/2014/main" id="{9E703999-0627-E209-2471-30DBE4AD3C40}"/>
              </a:ext>
            </a:extLst>
          </p:cNvPr>
          <p:cNvSpPr>
            <a:spLocks noGrp="1"/>
          </p:cNvSpPr>
          <p:nvPr>
            <p:ph type="body" sz="quarter" idx="17"/>
          </p:nvPr>
        </p:nvSpPr>
        <p:spPr>
          <a:xfrm>
            <a:off x="1298447" y="3803904"/>
            <a:ext cx="2071285" cy="1143000"/>
          </a:xfrm>
        </p:spPr>
        <p:txBody>
          <a:bodyPr/>
          <a:lstStyle/>
          <a:p>
            <a:r>
              <a:rPr lang="en-US" dirty="0"/>
              <a:t>Week 1-2 </a:t>
            </a:r>
          </a:p>
          <a:p>
            <a:r>
              <a:rPr lang="en-US" dirty="0"/>
              <a:t>1) Planning</a:t>
            </a:r>
          </a:p>
          <a:p>
            <a:r>
              <a:rPr lang="en-US" dirty="0"/>
              <a:t>2) Review and survey papers</a:t>
            </a:r>
          </a:p>
          <a:p>
            <a:r>
              <a:rPr lang="en-US" dirty="0"/>
              <a:t>3) Preliminary implementation</a:t>
            </a:r>
          </a:p>
        </p:txBody>
      </p:sp>
      <p:sp>
        <p:nvSpPr>
          <p:cNvPr id="81" name="Text Placeholder 80">
            <a:extLst>
              <a:ext uri="{FF2B5EF4-FFF2-40B4-BE49-F238E27FC236}">
                <a16:creationId xmlns:a16="http://schemas.microsoft.com/office/drawing/2014/main" id="{F670FB6E-8396-CF15-B901-347F21C06620}"/>
              </a:ext>
            </a:extLst>
          </p:cNvPr>
          <p:cNvSpPr>
            <a:spLocks noGrp="1"/>
          </p:cNvSpPr>
          <p:nvPr>
            <p:ph type="body" sz="quarter" idx="31"/>
          </p:nvPr>
        </p:nvSpPr>
        <p:spPr>
          <a:xfrm>
            <a:off x="3944790" y="2638738"/>
            <a:ext cx="91440" cy="411480"/>
          </a:xfrm>
        </p:spPr>
        <p:txBody>
          <a:bodyPr/>
          <a:lstStyle/>
          <a:p>
            <a:endParaRPr lang="en-US" dirty="0"/>
          </a:p>
        </p:txBody>
      </p:sp>
      <p:sp>
        <p:nvSpPr>
          <p:cNvPr id="7" name="Text Placeholder 6">
            <a:extLst>
              <a:ext uri="{FF2B5EF4-FFF2-40B4-BE49-F238E27FC236}">
                <a16:creationId xmlns:a16="http://schemas.microsoft.com/office/drawing/2014/main" id="{CB9A58C4-B167-911B-151E-289752AE22A4}"/>
              </a:ext>
            </a:extLst>
          </p:cNvPr>
          <p:cNvSpPr>
            <a:spLocks noGrp="1"/>
          </p:cNvSpPr>
          <p:nvPr>
            <p:ph type="body" sz="quarter" idx="18"/>
          </p:nvPr>
        </p:nvSpPr>
        <p:spPr>
          <a:xfrm>
            <a:off x="3531616" y="3351784"/>
            <a:ext cx="1620520" cy="411476"/>
          </a:xfrm>
        </p:spPr>
        <p:txBody>
          <a:bodyPr/>
          <a:lstStyle/>
          <a:p>
            <a:r>
              <a:rPr lang="en-US" dirty="0"/>
              <a:t>October</a:t>
            </a:r>
          </a:p>
        </p:txBody>
      </p:sp>
      <p:sp>
        <p:nvSpPr>
          <p:cNvPr id="12" name="Text Placeholder 11">
            <a:extLst>
              <a:ext uri="{FF2B5EF4-FFF2-40B4-BE49-F238E27FC236}">
                <a16:creationId xmlns:a16="http://schemas.microsoft.com/office/drawing/2014/main" id="{C5EC4B8C-DA99-ED1F-A340-C03D85FEEB16}"/>
              </a:ext>
            </a:extLst>
          </p:cNvPr>
          <p:cNvSpPr>
            <a:spLocks noGrp="1"/>
          </p:cNvSpPr>
          <p:nvPr>
            <p:ph type="body" sz="quarter" idx="19"/>
          </p:nvPr>
        </p:nvSpPr>
        <p:spPr>
          <a:xfrm>
            <a:off x="3562435" y="3803904"/>
            <a:ext cx="1890098" cy="1143000"/>
          </a:xfrm>
        </p:spPr>
        <p:txBody>
          <a:bodyPr/>
          <a:lstStyle/>
          <a:p>
            <a:r>
              <a:rPr lang="en-US" dirty="0"/>
              <a:t>Week 3-6</a:t>
            </a:r>
          </a:p>
          <a:p>
            <a:r>
              <a:rPr lang="en-US" dirty="0"/>
              <a:t>1) Complete implementation</a:t>
            </a:r>
          </a:p>
          <a:p>
            <a:r>
              <a:rPr lang="en-US" dirty="0"/>
              <a:t>2) Testing independently</a:t>
            </a:r>
          </a:p>
          <a:p>
            <a:r>
              <a:rPr lang="en-US" dirty="0"/>
              <a:t>3) Exploring existing models</a:t>
            </a:r>
          </a:p>
        </p:txBody>
      </p:sp>
      <p:sp>
        <p:nvSpPr>
          <p:cNvPr id="83" name="Text Placeholder 82">
            <a:extLst>
              <a:ext uri="{FF2B5EF4-FFF2-40B4-BE49-F238E27FC236}">
                <a16:creationId xmlns:a16="http://schemas.microsoft.com/office/drawing/2014/main" id="{D1FC7473-B976-1C94-F51C-63C1354C6881}"/>
              </a:ext>
            </a:extLst>
          </p:cNvPr>
          <p:cNvSpPr>
            <a:spLocks noGrp="1"/>
          </p:cNvSpPr>
          <p:nvPr>
            <p:ph type="body" sz="quarter" idx="33"/>
          </p:nvPr>
        </p:nvSpPr>
        <p:spPr>
          <a:xfrm>
            <a:off x="6331543" y="2638738"/>
            <a:ext cx="91440" cy="411480"/>
          </a:xfrm>
        </p:spPr>
        <p:txBody>
          <a:bodyPr/>
          <a:lstStyle/>
          <a:p>
            <a:endParaRPr lang="en-US" dirty="0"/>
          </a:p>
        </p:txBody>
      </p:sp>
      <p:sp>
        <p:nvSpPr>
          <p:cNvPr id="8" name="Text Placeholder 7">
            <a:extLst>
              <a:ext uri="{FF2B5EF4-FFF2-40B4-BE49-F238E27FC236}">
                <a16:creationId xmlns:a16="http://schemas.microsoft.com/office/drawing/2014/main" id="{CE2FC2AA-1AF5-2B4E-0A3F-ADBC8EED82AE}"/>
              </a:ext>
            </a:extLst>
          </p:cNvPr>
          <p:cNvSpPr>
            <a:spLocks noGrp="1"/>
          </p:cNvSpPr>
          <p:nvPr>
            <p:ph type="body" sz="quarter" idx="20"/>
          </p:nvPr>
        </p:nvSpPr>
        <p:spPr>
          <a:xfrm>
            <a:off x="5854530" y="3353483"/>
            <a:ext cx="1620520" cy="411476"/>
          </a:xfrm>
        </p:spPr>
        <p:txBody>
          <a:bodyPr/>
          <a:lstStyle/>
          <a:p>
            <a:r>
              <a:rPr lang="en-US" dirty="0"/>
              <a:t>November</a:t>
            </a:r>
          </a:p>
        </p:txBody>
      </p:sp>
      <p:sp>
        <p:nvSpPr>
          <p:cNvPr id="13" name="Text Placeholder 12">
            <a:extLst>
              <a:ext uri="{FF2B5EF4-FFF2-40B4-BE49-F238E27FC236}">
                <a16:creationId xmlns:a16="http://schemas.microsoft.com/office/drawing/2014/main" id="{2F88EBF3-B74B-2BAE-FD85-77076F5567F5}"/>
              </a:ext>
            </a:extLst>
          </p:cNvPr>
          <p:cNvSpPr>
            <a:spLocks noGrp="1"/>
          </p:cNvSpPr>
          <p:nvPr>
            <p:ph type="body" sz="quarter" idx="21"/>
          </p:nvPr>
        </p:nvSpPr>
        <p:spPr>
          <a:xfrm>
            <a:off x="5854530" y="3763260"/>
            <a:ext cx="1620520" cy="1143000"/>
          </a:xfrm>
        </p:spPr>
        <p:txBody>
          <a:bodyPr/>
          <a:lstStyle/>
          <a:p>
            <a:r>
              <a:rPr lang="en-US" dirty="0"/>
              <a:t>Week 7-10</a:t>
            </a:r>
          </a:p>
          <a:p>
            <a:r>
              <a:rPr lang="en-US" dirty="0"/>
              <a:t>1) Rigorous Testing</a:t>
            </a:r>
          </a:p>
          <a:p>
            <a:r>
              <a:rPr lang="en-US" dirty="0"/>
              <a:t>2) Improvement</a:t>
            </a:r>
          </a:p>
          <a:p>
            <a:r>
              <a:rPr lang="en-US" dirty="0"/>
              <a:t>3) Report Findings</a:t>
            </a:r>
          </a:p>
          <a:p>
            <a:r>
              <a:rPr lang="en-US" dirty="0"/>
              <a:t>4) Produce relevant data</a:t>
            </a:r>
          </a:p>
        </p:txBody>
      </p:sp>
      <p:sp>
        <p:nvSpPr>
          <p:cNvPr id="84" name="Text Placeholder 83">
            <a:extLst>
              <a:ext uri="{FF2B5EF4-FFF2-40B4-BE49-F238E27FC236}">
                <a16:creationId xmlns:a16="http://schemas.microsoft.com/office/drawing/2014/main" id="{3FE9BB50-1FAA-348B-F236-D51B9527BE3B}"/>
              </a:ext>
            </a:extLst>
          </p:cNvPr>
          <p:cNvSpPr>
            <a:spLocks noGrp="1"/>
          </p:cNvSpPr>
          <p:nvPr>
            <p:ph type="body" sz="quarter" idx="34"/>
          </p:nvPr>
        </p:nvSpPr>
        <p:spPr>
          <a:xfrm>
            <a:off x="8475133" y="2638738"/>
            <a:ext cx="91440" cy="411480"/>
          </a:xfrm>
        </p:spPr>
        <p:txBody>
          <a:bodyPr/>
          <a:lstStyle/>
          <a:p>
            <a:endParaRPr lang="en-US" dirty="0"/>
          </a:p>
        </p:txBody>
      </p:sp>
      <p:sp>
        <p:nvSpPr>
          <p:cNvPr id="9" name="Text Placeholder 8">
            <a:extLst>
              <a:ext uri="{FF2B5EF4-FFF2-40B4-BE49-F238E27FC236}">
                <a16:creationId xmlns:a16="http://schemas.microsoft.com/office/drawing/2014/main" id="{94E29500-4B8C-7CD9-C95A-3169C7062B63}"/>
              </a:ext>
            </a:extLst>
          </p:cNvPr>
          <p:cNvSpPr>
            <a:spLocks noGrp="1"/>
          </p:cNvSpPr>
          <p:nvPr>
            <p:ph type="body" sz="quarter" idx="22"/>
          </p:nvPr>
        </p:nvSpPr>
        <p:spPr>
          <a:xfrm>
            <a:off x="8177444" y="3351784"/>
            <a:ext cx="1620520" cy="411476"/>
          </a:xfrm>
        </p:spPr>
        <p:txBody>
          <a:bodyPr/>
          <a:lstStyle/>
          <a:p>
            <a:r>
              <a:rPr lang="en-US" dirty="0"/>
              <a:t>December</a:t>
            </a:r>
          </a:p>
        </p:txBody>
      </p:sp>
      <p:sp>
        <p:nvSpPr>
          <p:cNvPr id="14" name="Text Placeholder 13">
            <a:extLst>
              <a:ext uri="{FF2B5EF4-FFF2-40B4-BE49-F238E27FC236}">
                <a16:creationId xmlns:a16="http://schemas.microsoft.com/office/drawing/2014/main" id="{24E8877F-2403-58C2-433E-442614700804}"/>
              </a:ext>
            </a:extLst>
          </p:cNvPr>
          <p:cNvSpPr>
            <a:spLocks noGrp="1"/>
          </p:cNvSpPr>
          <p:nvPr>
            <p:ph type="body" sz="quarter" idx="23"/>
          </p:nvPr>
        </p:nvSpPr>
        <p:spPr>
          <a:xfrm>
            <a:off x="8157463" y="3803904"/>
            <a:ext cx="1620520" cy="1143000"/>
          </a:xfrm>
        </p:spPr>
        <p:txBody>
          <a:bodyPr/>
          <a:lstStyle/>
          <a:p>
            <a:r>
              <a:rPr lang="en-US" dirty="0"/>
              <a:t>Week 11-12</a:t>
            </a:r>
          </a:p>
          <a:p>
            <a:r>
              <a:rPr lang="en-US" dirty="0"/>
              <a:t>1) Further work</a:t>
            </a:r>
          </a:p>
          <a:p>
            <a:r>
              <a:rPr lang="en-US" dirty="0"/>
              <a:t>2) Draft report</a:t>
            </a:r>
          </a:p>
          <a:p>
            <a:r>
              <a:rPr lang="en-US" dirty="0"/>
              <a:t>3) Report review</a:t>
            </a:r>
          </a:p>
          <a:p>
            <a:r>
              <a:rPr lang="en-US" dirty="0"/>
              <a:t>4) Final submission</a:t>
            </a:r>
          </a:p>
          <a:p>
            <a:endParaRPr lang="en-US" dirty="0"/>
          </a:p>
        </p:txBody>
      </p:sp>
      <p:pic>
        <p:nvPicPr>
          <p:cNvPr id="3076" name="Picture 4" descr="Free Editable Blank Timeline Template Examples | EdrawMax Online">
            <a:extLst>
              <a:ext uri="{FF2B5EF4-FFF2-40B4-BE49-F238E27FC236}">
                <a16:creationId xmlns:a16="http://schemas.microsoft.com/office/drawing/2014/main" id="{1C974F37-A746-4901-B7F9-7E4409748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58" y="166622"/>
            <a:ext cx="11494542" cy="179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8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a:xfrm>
            <a:off x="3930056" y="567266"/>
            <a:ext cx="4705943" cy="530352"/>
          </a:xfrm>
        </p:spPr>
        <p:txBody>
          <a:bodyPr/>
          <a:lstStyle/>
          <a:p>
            <a:r>
              <a:rPr lang="en-US" dirty="0"/>
              <a:t>conclusion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Mi-map</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13</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a:xfrm>
            <a:off x="1928706" y="1729909"/>
            <a:ext cx="8900160" cy="3398181"/>
          </a:xfrm>
        </p:spPr>
        <p:txBody>
          <a:bodyPr/>
          <a:lstStyle/>
          <a:p>
            <a:pPr algn="l"/>
            <a:r>
              <a:rPr lang="en-US" sz="1800" dirty="0"/>
              <a:t>In MI-MAP, we analyze and generate adversarial patterns to intentionally manipulate the classification and detection models to either misclassify or completely refuse to detect the subject at all by adding imperceptible changes to images. </a:t>
            </a:r>
          </a:p>
          <a:p>
            <a:pPr algn="l"/>
            <a:r>
              <a:rPr lang="en-US" sz="1800" dirty="0"/>
              <a:t>Such a comprehensive study gives us insight into the existing methods and the results will help us understand the vulnerability of such systems, methods to generate effective adversarial patterns and evaluating the impact of such attacks on model performance.</a:t>
            </a:r>
          </a:p>
          <a:p>
            <a:pPr algn="l"/>
            <a:r>
              <a:rPr lang="en-US" sz="1800" dirty="0"/>
              <a:t>This will enable us to design reliable, robust and secure models.</a:t>
            </a:r>
          </a:p>
          <a:p>
            <a:pPr algn="l"/>
            <a:r>
              <a:rPr lang="en-US" sz="1800" dirty="0"/>
              <a:t>Finally, the outcome of this study based project may also provide us with countermeasures for such attacks.</a:t>
            </a:r>
          </a:p>
        </p:txBody>
      </p:sp>
      <p:pic>
        <p:nvPicPr>
          <p:cNvPr id="4098" name="Picture 2" descr="Premium Vector | People on conclusion for web mobile app presentations">
            <a:extLst>
              <a:ext uri="{FF2B5EF4-FFF2-40B4-BE49-F238E27FC236}">
                <a16:creationId xmlns:a16="http://schemas.microsoft.com/office/drawing/2014/main" id="{282B2A55-9768-4B31-BF2A-E20F3C087EFC}"/>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804" b="18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2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a:xfrm>
            <a:off x="1535715" y="1485302"/>
            <a:ext cx="9120570" cy="81031"/>
          </a:xfrm>
        </p:spPr>
        <p:txBody>
          <a:bodyPr/>
          <a:lstStyle/>
          <a:p>
            <a:r>
              <a:rPr lang="en-US" dirty="0"/>
              <a:t>References</a:t>
            </a:r>
          </a:p>
        </p:txBody>
      </p:sp>
      <p:sp>
        <p:nvSpPr>
          <p:cNvPr id="13" name="TextBox 12">
            <a:extLst>
              <a:ext uri="{FF2B5EF4-FFF2-40B4-BE49-F238E27FC236}">
                <a16:creationId xmlns:a16="http://schemas.microsoft.com/office/drawing/2014/main" id="{A8A9AAEE-2053-4208-8346-D01D70FE775A}"/>
              </a:ext>
            </a:extLst>
          </p:cNvPr>
          <p:cNvSpPr txBox="1"/>
          <p:nvPr/>
        </p:nvSpPr>
        <p:spPr>
          <a:xfrm>
            <a:off x="1435100" y="1620473"/>
            <a:ext cx="9120570" cy="2862322"/>
          </a:xfrm>
          <a:prstGeom prst="rect">
            <a:avLst/>
          </a:prstGeom>
          <a:noFill/>
        </p:spPr>
        <p:txBody>
          <a:bodyPr wrap="square">
            <a:spAutoFit/>
          </a:bodyPr>
          <a:lstStyle/>
          <a:p>
            <a:r>
              <a:rPr lang="en-US" b="0" i="0" dirty="0">
                <a:solidFill>
                  <a:srgbClr val="222222"/>
                </a:solidFill>
                <a:effectLst/>
                <a:latin typeface="Arial" panose="020B0604020202020204" pitchFamily="34" charset="0"/>
              </a:rPr>
              <a:t>[1] Goodfellow, Ian J., Jonathon </a:t>
            </a:r>
            <a:r>
              <a:rPr lang="en-US" b="0" i="0" dirty="0" err="1">
                <a:solidFill>
                  <a:srgbClr val="222222"/>
                </a:solidFill>
                <a:effectLst/>
                <a:latin typeface="Arial" panose="020B0604020202020204" pitchFamily="34" charset="0"/>
              </a:rPr>
              <a:t>Shlens</a:t>
            </a:r>
            <a:r>
              <a:rPr lang="en-US" b="0" i="0" dirty="0">
                <a:solidFill>
                  <a:srgbClr val="222222"/>
                </a:solidFill>
                <a:effectLst/>
                <a:latin typeface="Arial" panose="020B0604020202020204" pitchFamily="34" charset="0"/>
              </a:rPr>
              <a:t>, and Christian </a:t>
            </a:r>
            <a:r>
              <a:rPr lang="en-US" b="0" i="0" dirty="0" err="1">
                <a:solidFill>
                  <a:srgbClr val="222222"/>
                </a:solidFill>
                <a:effectLst/>
                <a:latin typeface="Arial" panose="020B0604020202020204" pitchFamily="34" charset="0"/>
              </a:rPr>
              <a:t>Szegedy</a:t>
            </a:r>
            <a:r>
              <a:rPr lang="en-US" b="0" i="0" dirty="0">
                <a:solidFill>
                  <a:srgbClr val="222222"/>
                </a:solidFill>
                <a:effectLst/>
                <a:latin typeface="Arial" panose="020B0604020202020204" pitchFamily="34" charset="0"/>
              </a:rPr>
              <a:t>. "Explaining and harnessing adversarial examples."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arXiv:1412.6572</a:t>
            </a:r>
            <a:r>
              <a:rPr lang="en-US" b="0" i="0" dirty="0">
                <a:solidFill>
                  <a:srgbClr val="222222"/>
                </a:solidFill>
                <a:effectLst/>
                <a:latin typeface="Arial" panose="020B0604020202020204" pitchFamily="34" charset="0"/>
              </a:rPr>
              <a:t> (2014)</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[2] </a:t>
            </a:r>
            <a:r>
              <a:rPr lang="en-US" b="0" i="0" dirty="0">
                <a:solidFill>
                  <a:srgbClr val="222222"/>
                </a:solidFill>
                <a:effectLst/>
                <a:latin typeface="Arial" panose="020B0604020202020204" pitchFamily="34" charset="0"/>
              </a:rPr>
              <a:t>Chakraborty, Anirban, et al. "Adversarial attacks and </a:t>
            </a:r>
            <a:r>
              <a:rPr lang="en-US" b="0" i="0" dirty="0" err="1">
                <a:solidFill>
                  <a:srgbClr val="222222"/>
                </a:solidFill>
                <a:effectLst/>
                <a:latin typeface="Arial" panose="020B0604020202020204" pitchFamily="34" charset="0"/>
              </a:rPr>
              <a:t>defences</a:t>
            </a:r>
            <a:r>
              <a:rPr lang="en-US" b="0" i="0" dirty="0">
                <a:solidFill>
                  <a:srgbClr val="222222"/>
                </a:solidFill>
                <a:effectLst/>
                <a:latin typeface="Arial" panose="020B0604020202020204" pitchFamily="34" charset="0"/>
              </a:rPr>
              <a:t>: A survey."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arXiv:1810.00069</a:t>
            </a:r>
            <a:r>
              <a:rPr lang="en-US" b="0" i="0" dirty="0">
                <a:solidFill>
                  <a:srgbClr val="222222"/>
                </a:solidFill>
                <a:effectLst/>
                <a:latin typeface="Arial" panose="020B0604020202020204" pitchFamily="34" charset="0"/>
              </a:rPr>
              <a:t> (2018).</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[3] </a:t>
            </a:r>
            <a:r>
              <a:rPr lang="en-US" b="0" i="0" dirty="0">
                <a:solidFill>
                  <a:srgbClr val="222222"/>
                </a:solidFill>
                <a:effectLst/>
                <a:latin typeface="Arial" panose="020B0604020202020204" pitchFamily="34" charset="0"/>
              </a:rPr>
              <a:t>Wu, Jing, et al. "Performance evaluation of adversarial attacks: Discrepancies and solutions."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arXiv:2104.11103</a:t>
            </a:r>
            <a:r>
              <a:rPr lang="en-US" b="0" i="0" dirty="0">
                <a:solidFill>
                  <a:srgbClr val="222222"/>
                </a:solidFill>
                <a:effectLst/>
                <a:latin typeface="Arial" panose="020B0604020202020204" pitchFamily="34" charset="0"/>
              </a:rPr>
              <a:t> (2021).</a:t>
            </a:r>
          </a:p>
          <a:p>
            <a:endParaRPr lang="en-IN" dirty="0">
              <a:solidFill>
                <a:srgbClr val="222222"/>
              </a:solidFill>
              <a:latin typeface="Arial" panose="020B0604020202020204" pitchFamily="34" charset="0"/>
            </a:endParaRPr>
          </a:p>
          <a:p>
            <a:r>
              <a:rPr lang="en-IN" dirty="0">
                <a:solidFill>
                  <a:srgbClr val="222222"/>
                </a:solidFill>
                <a:latin typeface="Arial" panose="020B0604020202020204" pitchFamily="34" charset="0"/>
              </a:rPr>
              <a:t>[4] https://www.tensorflow.org/</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33412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19200" y="997584"/>
            <a:ext cx="3886200" cy="548640"/>
          </a:xfrm>
        </p:spPr>
        <p:txBody>
          <a:bodyPr/>
          <a:lstStyle/>
          <a:p>
            <a:r>
              <a:rPr lang="en-US" dirty="0"/>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p:txBody>
          <a:bodyPr/>
          <a:lstStyle/>
          <a:p>
            <a:r>
              <a:rPr lang="en-US" dirty="0"/>
              <a:t>MI-MAP</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19200" y="2155951"/>
            <a:ext cx="3602736" cy="4591981"/>
          </a:xfrm>
        </p:spPr>
        <p:txBody>
          <a:bodyPr/>
          <a:lstStyle/>
          <a:p>
            <a:pPr>
              <a:lnSpc>
                <a:spcPct val="100000"/>
              </a:lnSpc>
            </a:pPr>
            <a:r>
              <a:rPr lang="en-US" sz="1600" dirty="0"/>
              <a:t>Introduction</a:t>
            </a:r>
          </a:p>
          <a:p>
            <a:pPr>
              <a:lnSpc>
                <a:spcPct val="100000"/>
              </a:lnSpc>
            </a:pPr>
            <a:r>
              <a:rPr lang="en-US" sz="1600" dirty="0"/>
              <a:t>Scope of the work</a:t>
            </a:r>
          </a:p>
          <a:p>
            <a:pPr>
              <a:lnSpc>
                <a:spcPct val="100000"/>
              </a:lnSpc>
            </a:pPr>
            <a:r>
              <a:rPr lang="en-US" sz="1600" dirty="0"/>
              <a:t>Literature survey</a:t>
            </a:r>
          </a:p>
          <a:p>
            <a:pPr>
              <a:lnSpc>
                <a:spcPct val="100000"/>
              </a:lnSpc>
            </a:pPr>
            <a:r>
              <a:rPr lang="en-US" sz="1600" dirty="0"/>
              <a:t>Pitfalls of the work</a:t>
            </a:r>
          </a:p>
          <a:p>
            <a:pPr>
              <a:lnSpc>
                <a:spcPct val="100000"/>
              </a:lnSpc>
            </a:pPr>
            <a:r>
              <a:rPr lang="en-US" sz="1600" dirty="0"/>
              <a:t>Problem formulation</a:t>
            </a:r>
          </a:p>
          <a:p>
            <a:pPr>
              <a:lnSpc>
                <a:spcPct val="100000"/>
              </a:lnSpc>
            </a:pPr>
            <a:r>
              <a:rPr lang="en-US" sz="1600" dirty="0"/>
              <a:t>Objective</a:t>
            </a:r>
          </a:p>
          <a:p>
            <a:pPr>
              <a:lnSpc>
                <a:spcPct val="100000"/>
              </a:lnSpc>
            </a:pPr>
            <a:r>
              <a:rPr lang="en-US" sz="1600" dirty="0"/>
              <a:t>Tools and technology</a:t>
            </a:r>
          </a:p>
          <a:p>
            <a:pPr>
              <a:lnSpc>
                <a:spcPct val="100000"/>
              </a:lnSpc>
            </a:pPr>
            <a:r>
              <a:rPr lang="en-US" sz="1600" dirty="0"/>
              <a:t>Methodology</a:t>
            </a:r>
          </a:p>
          <a:p>
            <a:pPr>
              <a:lnSpc>
                <a:spcPct val="100000"/>
              </a:lnSpc>
            </a:pPr>
            <a:r>
              <a:rPr lang="en-US" sz="1600" dirty="0"/>
              <a:t>Performance parameters</a:t>
            </a:r>
          </a:p>
          <a:p>
            <a:pPr>
              <a:lnSpc>
                <a:spcPct val="100000"/>
              </a:lnSpc>
            </a:pPr>
            <a:r>
              <a:rPr lang="en-US" sz="1600" dirty="0"/>
              <a:t>Timeline</a:t>
            </a:r>
          </a:p>
          <a:p>
            <a:pPr>
              <a:lnSpc>
                <a:spcPct val="100000"/>
              </a:lnSpc>
            </a:pPr>
            <a:r>
              <a:rPr lang="en-US" sz="1600" dirty="0"/>
              <a:t>Conclusion</a:t>
            </a:r>
          </a:p>
          <a:p>
            <a:pPr>
              <a:lnSpc>
                <a:spcPct val="100000"/>
              </a:lnSpc>
            </a:pPr>
            <a:r>
              <a:rPr lang="en-US" sz="1600" dirty="0"/>
              <a:t>reference</a:t>
            </a:r>
          </a:p>
          <a:p>
            <a:endParaRPr lang="en-US" dirty="0"/>
          </a:p>
          <a:p>
            <a:endParaRPr lang="en-US" dirty="0"/>
          </a:p>
        </p:txBody>
      </p:sp>
      <p:pic>
        <p:nvPicPr>
          <p:cNvPr id="10" name="Picture Placeholder 9">
            <a:extLst>
              <a:ext uri="{FF2B5EF4-FFF2-40B4-BE49-F238E27FC236}">
                <a16:creationId xmlns:a16="http://schemas.microsoft.com/office/drawing/2014/main" id="{1A7C0BC5-21D9-4995-AA9D-E32318367291}"/>
              </a:ext>
            </a:extLst>
          </p:cNvPr>
          <p:cNvPicPr>
            <a:picLocks noGrp="1" noChangeAspect="1"/>
          </p:cNvPicPr>
          <p:nvPr>
            <p:ph type="pic" sz="quarter" idx="13"/>
          </p:nvPr>
        </p:nvPicPr>
        <p:blipFill>
          <a:blip r:embed="rId2"/>
          <a:srcRect l="1390" r="1390"/>
          <a:stretch>
            <a:fillRect/>
          </a:stretch>
        </p:blipFill>
        <p:spPr/>
      </p:pic>
    </p:spTree>
    <p:extLst>
      <p:ext uri="{BB962C8B-B14F-4D97-AF65-F5344CB8AC3E}">
        <p14:creationId xmlns:p14="http://schemas.microsoft.com/office/powerpoint/2010/main" val="291086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dirty="0"/>
              <a:t>MI-map</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449824" y="2201333"/>
            <a:ext cx="5760720" cy="4007443"/>
          </a:xfrm>
        </p:spPr>
        <p:txBody>
          <a:bodyPr/>
          <a:lstStyle/>
          <a:p>
            <a:pPr algn="l">
              <a:lnSpc>
                <a:spcPct val="100000"/>
              </a:lnSpc>
            </a:pPr>
            <a:r>
              <a:rPr lang="en-US" dirty="0"/>
              <a:t>Neural networks: The buildings blocks of simulating intelligence have greatly accelerated the decision making process in machines with minimal human intervention. As a result, they can model and learn complex, non-linear relationships between input and output data which may be harder for humans to find.</a:t>
            </a:r>
            <a:endParaRPr lang="en-US" dirty="0">
              <a:solidFill>
                <a:schemeClr val="tx1">
                  <a:lumMod val="95000"/>
                  <a:lumOff val="5000"/>
                </a:schemeClr>
              </a:solidFill>
            </a:endParaRPr>
          </a:p>
          <a:p>
            <a:pPr marL="0" indent="0">
              <a:lnSpc>
                <a:spcPts val="2400"/>
              </a:lnSpc>
              <a:buNone/>
            </a:pPr>
            <a:r>
              <a:rPr lang="en-US" dirty="0">
                <a:solidFill>
                  <a:schemeClr val="tx1">
                    <a:lumMod val="95000"/>
                    <a:lumOff val="5000"/>
                  </a:schemeClr>
                </a:solidFill>
              </a:rPr>
              <a:t>However, the majority of Neural networks like an</a:t>
            </a:r>
            <a:r>
              <a:rPr lang="en-US" b="0" i="0" dirty="0">
                <a:solidFill>
                  <a:schemeClr val="tx1">
                    <a:lumMod val="95000"/>
                    <a:lumOff val="5000"/>
                  </a:schemeClr>
                </a:solidFill>
                <a:effectLst/>
              </a:rPr>
              <a:t> innocuous (and presently available) network trained to drive a car could be turned to act against its owner. This is because neural networks are extremely susceptible to something called </a:t>
            </a:r>
            <a:r>
              <a:rPr lang="en-US" b="1" i="0" dirty="0">
                <a:solidFill>
                  <a:schemeClr val="tx1">
                    <a:lumMod val="95000"/>
                    <a:lumOff val="5000"/>
                  </a:schemeClr>
                </a:solidFill>
                <a:effectLst/>
              </a:rPr>
              <a:t>adversarial examples</a:t>
            </a:r>
            <a:r>
              <a:rPr lang="en-US" b="0" i="0" dirty="0">
                <a:solidFill>
                  <a:schemeClr val="tx1">
                    <a:lumMod val="95000"/>
                    <a:lumOff val="5000"/>
                  </a:schemeClr>
                </a:solidFill>
                <a:effectLst/>
              </a:rPr>
              <a:t>.</a:t>
            </a:r>
            <a:endParaRPr lang="en-US" sz="2000" spc="0" dirty="0">
              <a:solidFill>
                <a:schemeClr val="tx1">
                  <a:lumMod val="95000"/>
                  <a:lumOff val="5000"/>
                </a:schemeClr>
              </a:solidFill>
              <a:ea typeface="+mn-lt"/>
              <a:cs typeface="+mn-lt"/>
            </a:endParaRPr>
          </a:p>
        </p:txBody>
      </p:sp>
      <p:pic>
        <p:nvPicPr>
          <p:cNvPr id="10" name="Picture Placeholder 9">
            <a:extLst>
              <a:ext uri="{FF2B5EF4-FFF2-40B4-BE49-F238E27FC236}">
                <a16:creationId xmlns:a16="http://schemas.microsoft.com/office/drawing/2014/main" id="{E90E97C9-A211-49CE-AFAD-A872CC49FB27}"/>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l="21875" r="21875"/>
          <a:stretch>
            <a:fillRect/>
          </a:stretch>
        </p:blipFill>
        <p:spPr/>
      </p:pic>
    </p:spTree>
    <p:extLst>
      <p:ext uri="{BB962C8B-B14F-4D97-AF65-F5344CB8AC3E}">
        <p14:creationId xmlns:p14="http://schemas.microsoft.com/office/powerpoint/2010/main" val="281013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366159" y="1401233"/>
            <a:ext cx="8820174" cy="4326467"/>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770636" y="865124"/>
            <a:ext cx="8110728" cy="457200"/>
          </a:xfrm>
        </p:spPr>
        <p:txBody>
          <a:bodyPr/>
          <a:lstStyle/>
          <a:p>
            <a:pPr algn="l"/>
            <a:r>
              <a:rPr lang="en-US" dirty="0"/>
              <a:t>Scope of the work</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521746" y="1721612"/>
            <a:ext cx="8529121" cy="4084997"/>
          </a:xfrm>
        </p:spPr>
        <p:txBody>
          <a:bodyPr/>
          <a:lstStyle/>
          <a:p>
            <a:pPr marL="457200" indent="-457200" algn="l">
              <a:lnSpc>
                <a:spcPct val="100000"/>
              </a:lnSpc>
              <a:buAutoNum type="arabicParenR"/>
            </a:pPr>
            <a:r>
              <a:rPr lang="en-US" dirty="0"/>
              <a:t>Building classification and detection models from scratch and benchmarking their capabilities.</a:t>
            </a:r>
          </a:p>
          <a:p>
            <a:pPr marL="457200" indent="-457200" algn="l">
              <a:lnSpc>
                <a:spcPct val="100000"/>
              </a:lnSpc>
              <a:buAutoNum type="arabicParenR"/>
            </a:pPr>
            <a:r>
              <a:rPr lang="en-US" dirty="0"/>
              <a:t>Evaluating pretrained models.</a:t>
            </a:r>
          </a:p>
          <a:p>
            <a:pPr marL="457200" indent="-457200">
              <a:lnSpc>
                <a:spcPct val="100000"/>
              </a:lnSpc>
              <a:buFont typeface="Arial" panose="020B0604020202020204" pitchFamily="34" charset="0"/>
              <a:buAutoNum type="arabicParenR"/>
            </a:pPr>
            <a:r>
              <a:rPr lang="en-US" dirty="0"/>
              <a:t>Exploring the methods to generate effective adversarial patterns.</a:t>
            </a:r>
          </a:p>
          <a:p>
            <a:pPr marL="457200" indent="-457200">
              <a:lnSpc>
                <a:spcPct val="100000"/>
              </a:lnSpc>
              <a:buFont typeface="Arial" panose="020B0604020202020204" pitchFamily="34" charset="0"/>
              <a:buAutoNum type="arabicParenR"/>
            </a:pPr>
            <a:r>
              <a:rPr lang="en-US" dirty="0"/>
              <a:t>studying the vulnerability of such systems by evaluating the impact of such attacks on models.</a:t>
            </a:r>
          </a:p>
          <a:p>
            <a:pPr marL="457200" indent="-457200">
              <a:lnSpc>
                <a:spcPct val="100000"/>
              </a:lnSpc>
              <a:buFont typeface="Arial" panose="020B0604020202020204" pitchFamily="34" charset="0"/>
              <a:buAutoNum type="arabicParenR"/>
            </a:pPr>
            <a:r>
              <a:rPr lang="en-US" dirty="0"/>
              <a:t>Exploring if robust and secure model designs are possible and feasible.</a:t>
            </a:r>
          </a:p>
        </p:txBody>
      </p:sp>
      <p:pic>
        <p:nvPicPr>
          <p:cNvPr id="9" name="Picture 8">
            <a:extLst>
              <a:ext uri="{FF2B5EF4-FFF2-40B4-BE49-F238E27FC236}">
                <a16:creationId xmlns:a16="http://schemas.microsoft.com/office/drawing/2014/main" id="{D8B6708F-5DC1-4502-998A-16E249951D63}"/>
              </a:ext>
            </a:extLst>
          </p:cNvPr>
          <p:cNvPicPr>
            <a:picLocks noChangeAspect="1"/>
          </p:cNvPicPr>
          <p:nvPr/>
        </p:nvPicPr>
        <p:blipFill>
          <a:blip r:embed="rId3"/>
          <a:stretch>
            <a:fillRect/>
          </a:stretch>
        </p:blipFill>
        <p:spPr>
          <a:xfrm>
            <a:off x="9186333" y="1977567"/>
            <a:ext cx="3005667" cy="3173798"/>
          </a:xfrm>
          <a:prstGeom prst="rect">
            <a:avLst/>
          </a:prstGeom>
        </p:spPr>
      </p:pic>
    </p:spTree>
    <p:extLst>
      <p:ext uri="{BB962C8B-B14F-4D97-AF65-F5344CB8AC3E}">
        <p14:creationId xmlns:p14="http://schemas.microsoft.com/office/powerpoint/2010/main" val="2924417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p:txBody>
          <a:bodyPr/>
          <a:lstStyle/>
          <a:p>
            <a:r>
              <a:rPr lang="en-US" dirty="0"/>
              <a:t>Literature survey</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Mi-map</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5</a:t>
            </a:fld>
            <a:endParaRPr lang="en-US" dirty="0"/>
          </a:p>
        </p:txBody>
      </p:sp>
      <p:sp>
        <p:nvSpPr>
          <p:cNvPr id="7" name="Content Placeholder 6">
            <a:extLst>
              <a:ext uri="{FF2B5EF4-FFF2-40B4-BE49-F238E27FC236}">
                <a16:creationId xmlns:a16="http://schemas.microsoft.com/office/drawing/2014/main" id="{6E2185E6-1EED-4EDA-A6F4-FAF6433945B2}"/>
              </a:ext>
            </a:extLst>
          </p:cNvPr>
          <p:cNvSpPr>
            <a:spLocks noGrp="1"/>
          </p:cNvSpPr>
          <p:nvPr>
            <p:ph idx="1"/>
          </p:nvPr>
        </p:nvSpPr>
        <p:spPr>
          <a:xfrm>
            <a:off x="1185672" y="1314077"/>
            <a:ext cx="9820656" cy="5306855"/>
          </a:xfrm>
        </p:spPr>
        <p:txBody>
          <a:bodyPr/>
          <a:lstStyle/>
          <a:p>
            <a:r>
              <a:rPr lang="en-US" sz="2200" dirty="0">
                <a:solidFill>
                  <a:schemeClr val="tx1">
                    <a:lumMod val="95000"/>
                    <a:lumOff val="5000"/>
                  </a:schemeClr>
                </a:solidFill>
              </a:rPr>
              <a:t>In "How to beat an adaptive/Bayesian spam filter (2004)“, </a:t>
            </a:r>
            <a:r>
              <a:rPr lang="en-US" sz="2200" b="0" i="0" u="none" strike="noStrike" dirty="0">
                <a:solidFill>
                  <a:schemeClr val="tx1">
                    <a:lumMod val="95000"/>
                    <a:lumOff val="5000"/>
                  </a:schemeClr>
                </a:solidFill>
                <a:effectLst/>
              </a:rPr>
              <a:t>John Graham-Cumming</a:t>
            </a:r>
            <a:r>
              <a:rPr lang="en-US" sz="2200" b="0" i="0" dirty="0">
                <a:solidFill>
                  <a:schemeClr val="tx1">
                    <a:lumMod val="95000"/>
                    <a:lumOff val="5000"/>
                  </a:schemeClr>
                </a:solidFill>
                <a:effectLst/>
              </a:rPr>
              <a:t> showed that a machine learning spam filter could be used to defeat another machine learning spam filter by automatically learning which words to add to a spam email to get the email classified as not spam.</a:t>
            </a:r>
          </a:p>
          <a:p>
            <a:r>
              <a:rPr lang="en-US" sz="2200" b="0" i="0" dirty="0">
                <a:solidFill>
                  <a:srgbClr val="202122"/>
                </a:solidFill>
                <a:effectLst/>
              </a:rPr>
              <a:t>In 2006, Marco </a:t>
            </a:r>
            <a:r>
              <a:rPr lang="en-US" sz="2200" b="0" i="0" dirty="0" err="1">
                <a:solidFill>
                  <a:srgbClr val="202122"/>
                </a:solidFill>
                <a:effectLst/>
              </a:rPr>
              <a:t>Barreno</a:t>
            </a:r>
            <a:r>
              <a:rPr lang="en-US" sz="2200" b="0" i="0" dirty="0">
                <a:solidFill>
                  <a:srgbClr val="202122"/>
                </a:solidFill>
                <a:effectLst/>
              </a:rPr>
              <a:t> and others published "Can Machine Learning Be Secure?", outlining a broad taxonomy of attacks.</a:t>
            </a:r>
            <a:endParaRPr lang="en-US" sz="2200" b="0" i="0" dirty="0">
              <a:solidFill>
                <a:schemeClr val="tx1">
                  <a:lumMod val="95000"/>
                  <a:lumOff val="5000"/>
                </a:schemeClr>
              </a:solidFill>
              <a:effectLst/>
            </a:endParaRPr>
          </a:p>
          <a:p>
            <a:r>
              <a:rPr lang="en-US" sz="2200" b="0" i="0" dirty="0">
                <a:solidFill>
                  <a:srgbClr val="202122"/>
                </a:solidFill>
                <a:effectLst/>
              </a:rPr>
              <a:t>In 2012,</a:t>
            </a:r>
            <a:r>
              <a:rPr lang="en-US" sz="2200" b="0" i="0" dirty="0">
                <a:solidFill>
                  <a:schemeClr val="tx1">
                    <a:lumMod val="95000"/>
                    <a:lumOff val="5000"/>
                  </a:schemeClr>
                </a:solidFill>
                <a:effectLst/>
              </a:rPr>
              <a:t> </a:t>
            </a:r>
            <a:r>
              <a:rPr lang="en-US" sz="2200" b="0" i="0" u="none" strike="noStrike" dirty="0">
                <a:solidFill>
                  <a:schemeClr val="tx1">
                    <a:lumMod val="95000"/>
                    <a:lumOff val="5000"/>
                  </a:schemeClr>
                </a:solidFill>
                <a:effectLst/>
              </a:rPr>
              <a:t>deep neural networks</a:t>
            </a:r>
            <a:r>
              <a:rPr lang="en-US" sz="2200" b="0" i="0" dirty="0">
                <a:solidFill>
                  <a:schemeClr val="tx1">
                    <a:lumMod val="95000"/>
                    <a:lumOff val="5000"/>
                  </a:schemeClr>
                </a:solidFill>
                <a:effectLst/>
              </a:rPr>
              <a:t> </a:t>
            </a:r>
            <a:r>
              <a:rPr lang="en-US" sz="2200" b="0" i="0" dirty="0">
                <a:solidFill>
                  <a:srgbClr val="202122"/>
                </a:solidFill>
                <a:effectLst/>
              </a:rPr>
              <a:t>began to dominate computer vision problems; starting in 2014, Christian </a:t>
            </a:r>
            <a:r>
              <a:rPr lang="en-US" sz="2200" b="0" i="0" dirty="0" err="1">
                <a:solidFill>
                  <a:srgbClr val="202122"/>
                </a:solidFill>
                <a:effectLst/>
              </a:rPr>
              <a:t>Szegedy</a:t>
            </a:r>
            <a:r>
              <a:rPr lang="en-US" sz="2200" b="0" i="0" dirty="0">
                <a:solidFill>
                  <a:srgbClr val="202122"/>
                </a:solidFill>
                <a:effectLst/>
              </a:rPr>
              <a:t> and others demonstrated that deep neural networks could be fooled by adversaries, again using a gradient-based attack to craft adversarial perturbations.</a:t>
            </a:r>
          </a:p>
          <a:p>
            <a:r>
              <a:rPr lang="en-US" sz="2200" b="0" i="0" dirty="0">
                <a:solidFill>
                  <a:srgbClr val="202124"/>
                </a:solidFill>
                <a:effectLst/>
              </a:rPr>
              <a:t>In ”</a:t>
            </a:r>
            <a:r>
              <a:rPr lang="en-US" sz="2200" b="0" i="0" dirty="0">
                <a:effectLst/>
              </a:rPr>
              <a:t>Explaining and Harnessing Adversarial Examples (2015)”</a:t>
            </a:r>
            <a:r>
              <a:rPr lang="en-US" sz="2200" b="0" i="0" dirty="0">
                <a:solidFill>
                  <a:srgbClr val="202124"/>
                </a:solidFill>
                <a:effectLst/>
              </a:rPr>
              <a:t> by Goodfellow </a:t>
            </a:r>
            <a:r>
              <a:rPr lang="en-US" sz="2200" b="0" i="1" dirty="0">
                <a:solidFill>
                  <a:srgbClr val="202124"/>
                </a:solidFill>
                <a:effectLst/>
              </a:rPr>
              <a:t>et al</a:t>
            </a:r>
            <a:r>
              <a:rPr lang="en-US" sz="2200" b="0" i="0" dirty="0">
                <a:solidFill>
                  <a:srgbClr val="202124"/>
                </a:solidFill>
                <a:effectLst/>
              </a:rPr>
              <a:t>. an </a:t>
            </a:r>
            <a:r>
              <a:rPr lang="en-US" sz="2200" b="0" dirty="0">
                <a:solidFill>
                  <a:srgbClr val="202124"/>
                </a:solidFill>
                <a:effectLst/>
              </a:rPr>
              <a:t>adversarial example is created </a:t>
            </a:r>
            <a:r>
              <a:rPr lang="en-US" sz="2200" b="0" i="0" dirty="0">
                <a:solidFill>
                  <a:srgbClr val="202124"/>
                </a:solidFill>
                <a:effectLst/>
              </a:rPr>
              <a:t>using the Fast Gradient Signed Method (FGSM) attack. This was one of the first and most popular attacks to fool a neural network.</a:t>
            </a:r>
          </a:p>
          <a:p>
            <a:r>
              <a:rPr lang="en-US" sz="2200" dirty="0">
                <a:solidFill>
                  <a:srgbClr val="202124"/>
                </a:solidFill>
              </a:rPr>
              <a:t>Among all the surveyed literature, it is clear that such systems can be tricked by adversarial attacks. Hence, we try to study, recreate and analyze such attacks.</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126387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a:xfrm>
            <a:off x="1807705" y="631824"/>
            <a:ext cx="9829800" cy="914400"/>
          </a:xfrm>
        </p:spPr>
        <p:txBody>
          <a:bodyPr/>
          <a:lstStyle/>
          <a:p>
            <a:pPr algn="l"/>
            <a:r>
              <a:rPr lang="en-US" dirty="0"/>
              <a:t>Pitfalls of the work</a:t>
            </a: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Mi-map</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6</a:t>
            </a:fld>
            <a:endParaRPr lang="en-US" dirty="0"/>
          </a:p>
        </p:txBody>
      </p:sp>
      <p:sp>
        <p:nvSpPr>
          <p:cNvPr id="7" name="Content Placeholder 6">
            <a:extLst>
              <a:ext uri="{FF2B5EF4-FFF2-40B4-BE49-F238E27FC236}">
                <a16:creationId xmlns:a16="http://schemas.microsoft.com/office/drawing/2014/main" id="{7D95AF96-CF59-4A08-9389-B8F8BCB38E7F}"/>
              </a:ext>
            </a:extLst>
          </p:cNvPr>
          <p:cNvSpPr>
            <a:spLocks noGrp="1"/>
          </p:cNvSpPr>
          <p:nvPr>
            <p:ph idx="1"/>
          </p:nvPr>
        </p:nvSpPr>
        <p:spPr>
          <a:xfrm>
            <a:off x="4885267" y="1447566"/>
            <a:ext cx="6133253" cy="3248829"/>
          </a:xfrm>
        </p:spPr>
        <p:txBody>
          <a:bodyPr/>
          <a:lstStyle/>
          <a:p>
            <a:r>
              <a:rPr lang="en-US" dirty="0">
                <a:solidFill>
                  <a:srgbClr val="202122"/>
                </a:solidFill>
              </a:rPr>
              <a:t>A</a:t>
            </a:r>
            <a:r>
              <a:rPr lang="en-US" b="0" i="0" dirty="0">
                <a:solidFill>
                  <a:srgbClr val="202122"/>
                </a:solidFill>
                <a:effectLst/>
              </a:rPr>
              <a:t>dversarial machine learning continues to be heavily rooted in academia. Hence, the practicality of it is not currently as clear cut defined.</a:t>
            </a:r>
          </a:p>
          <a:p>
            <a:r>
              <a:rPr lang="en-US" dirty="0">
                <a:solidFill>
                  <a:srgbClr val="202122"/>
                </a:solidFill>
              </a:rPr>
              <a:t>The vast amount of computational resources required to recreate such attacks makes it difficult for everyone to test it at their end.</a:t>
            </a:r>
          </a:p>
          <a:p>
            <a:r>
              <a:rPr lang="en-US" dirty="0">
                <a:solidFill>
                  <a:srgbClr val="202122"/>
                </a:solidFill>
              </a:rPr>
              <a:t>It is highly specific i.e. the attack patterns change from model to model as each algorithm is based upon certain assumptions about the statistical distribution of the data.</a:t>
            </a:r>
          </a:p>
          <a:p>
            <a:r>
              <a:rPr lang="en-US" dirty="0">
                <a:solidFill>
                  <a:srgbClr val="202122"/>
                </a:solidFill>
              </a:rPr>
              <a:t>The universal adversarial patterns are hard to compute.</a:t>
            </a:r>
          </a:p>
        </p:txBody>
      </p:sp>
      <p:pic>
        <p:nvPicPr>
          <p:cNvPr id="11" name="Picture 10">
            <a:extLst>
              <a:ext uri="{FF2B5EF4-FFF2-40B4-BE49-F238E27FC236}">
                <a16:creationId xmlns:a16="http://schemas.microsoft.com/office/drawing/2014/main" id="{7D4BE36E-CE8E-455C-8AD8-C9757A2258CD}"/>
              </a:ext>
            </a:extLst>
          </p:cNvPr>
          <p:cNvPicPr>
            <a:picLocks noChangeAspect="1"/>
          </p:cNvPicPr>
          <p:nvPr/>
        </p:nvPicPr>
        <p:blipFill>
          <a:blip r:embed="rId2"/>
          <a:stretch>
            <a:fillRect/>
          </a:stretch>
        </p:blipFill>
        <p:spPr>
          <a:xfrm>
            <a:off x="877825" y="1447566"/>
            <a:ext cx="4007442" cy="4301301"/>
          </a:xfrm>
          <a:prstGeom prst="rect">
            <a:avLst/>
          </a:prstGeom>
        </p:spPr>
      </p:pic>
    </p:spTree>
    <p:extLst>
      <p:ext uri="{BB962C8B-B14F-4D97-AF65-F5344CB8AC3E}">
        <p14:creationId xmlns:p14="http://schemas.microsoft.com/office/powerpoint/2010/main" val="123935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a:xfrm>
            <a:off x="938784" y="765684"/>
            <a:ext cx="5157216" cy="580516"/>
          </a:xfrm>
        </p:spPr>
        <p:txBody>
          <a:bodyPr/>
          <a:lstStyle/>
          <a:p>
            <a:r>
              <a:rPr lang="en-US" dirty="0"/>
              <a:t>Problem formulation</a:t>
            </a:r>
          </a:p>
        </p:txBody>
      </p:sp>
      <p:sp>
        <p:nvSpPr>
          <p:cNvPr id="10" name="Subtitle 9">
            <a:extLst>
              <a:ext uri="{FF2B5EF4-FFF2-40B4-BE49-F238E27FC236}">
                <a16:creationId xmlns:a16="http://schemas.microsoft.com/office/drawing/2014/main" id="{67D9C04C-425B-8D00-23BB-5E9C397029D3}"/>
              </a:ext>
            </a:extLst>
          </p:cNvPr>
          <p:cNvSpPr>
            <a:spLocks noGrp="1"/>
          </p:cNvSpPr>
          <p:nvPr>
            <p:ph type="subTitle" idx="1"/>
          </p:nvPr>
        </p:nvSpPr>
        <p:spPr>
          <a:xfrm>
            <a:off x="938784" y="1551515"/>
            <a:ext cx="4759282" cy="3896689"/>
          </a:xfrm>
        </p:spPr>
        <p:txBody>
          <a:bodyPr/>
          <a:lstStyle/>
          <a:p>
            <a:pPr algn="l"/>
            <a:r>
              <a:rPr lang="en-US" b="0" i="0" u="none" strike="noStrike" baseline="0" dirty="0">
                <a:latin typeface="+mn-lt"/>
              </a:rPr>
              <a:t>Deep learning has emerged as a strong and efficient framework that can be applied to a broad spectrum of complex learning problems.</a:t>
            </a:r>
          </a:p>
          <a:p>
            <a:pPr algn="l"/>
            <a:endParaRPr lang="en-US" b="0" i="0" u="none" strike="noStrike" baseline="0" dirty="0">
              <a:latin typeface="+mn-lt"/>
            </a:endParaRPr>
          </a:p>
          <a:p>
            <a:pPr algn="l"/>
            <a:r>
              <a:rPr lang="en-US" b="0" i="0" u="none" strike="noStrike" baseline="0" dirty="0">
                <a:latin typeface="+mn-lt"/>
              </a:rPr>
              <a:t>However, security of deep learning systems are vulnerable to crafted adversarial examples, which may be imperceptible to the human eye, but can lead the model to misclassify the output.</a:t>
            </a:r>
          </a:p>
          <a:p>
            <a:pPr algn="l"/>
            <a:endParaRPr lang="en-US" b="0" i="0" u="none" strike="noStrike" baseline="0" dirty="0">
              <a:latin typeface="+mn-lt"/>
            </a:endParaRPr>
          </a:p>
          <a:p>
            <a:pPr algn="l"/>
            <a:r>
              <a:rPr lang="en-US" b="0" i="0" u="none" strike="noStrike" baseline="0" dirty="0">
                <a:latin typeface="+mn-lt"/>
              </a:rPr>
              <a:t>Hence, it is extremely important to provide robustness to deep learning algorithms against these adversaries. </a:t>
            </a:r>
            <a:endParaRPr lang="en-US" dirty="0">
              <a:latin typeface="+mn-lt"/>
            </a:endParaRPr>
          </a:p>
        </p:txBody>
      </p:sp>
      <p:sp>
        <p:nvSpPr>
          <p:cNvPr id="4" name="Footer Placeholder 3">
            <a:extLst>
              <a:ext uri="{FF2B5EF4-FFF2-40B4-BE49-F238E27FC236}">
                <a16:creationId xmlns:a16="http://schemas.microsoft.com/office/drawing/2014/main" id="{6D8B5CE3-4B9A-F4CE-7CFA-737572BD3527}"/>
              </a:ext>
            </a:extLst>
          </p:cNvPr>
          <p:cNvSpPr>
            <a:spLocks noGrp="1"/>
          </p:cNvSpPr>
          <p:nvPr>
            <p:ph type="ftr" sz="quarter" idx="12"/>
          </p:nvPr>
        </p:nvSpPr>
        <p:spPr/>
        <p:txBody>
          <a:bodyPr/>
          <a:lstStyle/>
          <a:p>
            <a:r>
              <a:rPr lang="en-US" dirty="0"/>
              <a:t>Mi-map</a:t>
            </a:r>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7</a:t>
            </a:fld>
            <a:endParaRPr lang="en-US" dirty="0"/>
          </a:p>
        </p:txBody>
      </p:sp>
      <p:pic>
        <p:nvPicPr>
          <p:cNvPr id="18" name="Picture Placeholder 17">
            <a:extLst>
              <a:ext uri="{FF2B5EF4-FFF2-40B4-BE49-F238E27FC236}">
                <a16:creationId xmlns:a16="http://schemas.microsoft.com/office/drawing/2014/main" id="{FBDB4128-A995-4932-8FC9-26DA8AFE8ED9}"/>
              </a:ext>
            </a:extLst>
          </p:cNvPr>
          <p:cNvPicPr>
            <a:picLocks noGrp="1" noChangeAspect="1"/>
          </p:cNvPicPr>
          <p:nvPr>
            <p:ph type="pic" sz="quarter" idx="10"/>
          </p:nvPr>
        </p:nvPicPr>
        <p:blipFill>
          <a:blip r:embed="rId2"/>
          <a:srcRect t="15311" b="15311"/>
          <a:stretch>
            <a:fillRect/>
          </a:stretch>
        </p:blipFill>
        <p:spPr>
          <a:xfrm>
            <a:off x="5698066" y="658368"/>
            <a:ext cx="6493933" cy="3346704"/>
          </a:xfrm>
        </p:spPr>
      </p:pic>
    </p:spTree>
    <p:extLst>
      <p:ext uri="{BB962C8B-B14F-4D97-AF65-F5344CB8AC3E}">
        <p14:creationId xmlns:p14="http://schemas.microsoft.com/office/powerpoint/2010/main" val="2590855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168A-9F8B-AE64-6A3B-DD036396CD45}"/>
              </a:ext>
            </a:extLst>
          </p:cNvPr>
          <p:cNvSpPr>
            <a:spLocks noGrp="1"/>
          </p:cNvSpPr>
          <p:nvPr>
            <p:ph type="title"/>
          </p:nvPr>
        </p:nvSpPr>
        <p:spPr>
          <a:xfrm>
            <a:off x="841439" y="576326"/>
            <a:ext cx="10021824" cy="539496"/>
          </a:xfrm>
        </p:spPr>
        <p:txBody>
          <a:bodyPr/>
          <a:lstStyle/>
          <a:p>
            <a:r>
              <a:rPr lang="en-US" dirty="0"/>
              <a:t>objective</a:t>
            </a:r>
          </a:p>
        </p:txBody>
      </p:sp>
      <p:sp>
        <p:nvSpPr>
          <p:cNvPr id="4" name="Footer Placeholder 3">
            <a:extLst>
              <a:ext uri="{FF2B5EF4-FFF2-40B4-BE49-F238E27FC236}">
                <a16:creationId xmlns:a16="http://schemas.microsoft.com/office/drawing/2014/main" id="{8A39D430-6FFC-66C6-AF3D-05E76D9D4BB4}"/>
              </a:ext>
            </a:extLst>
          </p:cNvPr>
          <p:cNvSpPr>
            <a:spLocks noGrp="1"/>
          </p:cNvSpPr>
          <p:nvPr>
            <p:ph type="ftr" sz="quarter" idx="11"/>
          </p:nvPr>
        </p:nvSpPr>
        <p:spPr/>
        <p:txBody>
          <a:bodyPr/>
          <a:lstStyle/>
          <a:p>
            <a:r>
              <a:rPr lang="en-US" dirty="0"/>
              <a:t>Mi-map</a:t>
            </a:r>
          </a:p>
        </p:txBody>
      </p:sp>
      <p:sp>
        <p:nvSpPr>
          <p:cNvPr id="3" name="Slide Number Placeholder 2">
            <a:extLst>
              <a:ext uri="{FF2B5EF4-FFF2-40B4-BE49-F238E27FC236}">
                <a16:creationId xmlns:a16="http://schemas.microsoft.com/office/drawing/2014/main" id="{F08CF61D-4147-236F-218C-CE2A064E6BD9}"/>
              </a:ext>
            </a:extLst>
          </p:cNvPr>
          <p:cNvSpPr>
            <a:spLocks noGrp="1"/>
          </p:cNvSpPr>
          <p:nvPr>
            <p:ph type="sldNum" sz="quarter" idx="10"/>
          </p:nvPr>
        </p:nvSpPr>
        <p:spPr/>
        <p:txBody>
          <a:bodyPr/>
          <a:lstStyle/>
          <a:p>
            <a:fld id="{75DF2D63-3FF5-D547-96B9-BE9CCD1ABA58}" type="slidenum">
              <a:rPr lang="en-US" smtClean="0"/>
              <a:pPr/>
              <a:t>8</a:t>
            </a:fld>
            <a:endParaRPr lang="en-US" dirty="0"/>
          </a:p>
        </p:txBody>
      </p:sp>
      <p:sp>
        <p:nvSpPr>
          <p:cNvPr id="9" name="Text Placeholder 8">
            <a:extLst>
              <a:ext uri="{FF2B5EF4-FFF2-40B4-BE49-F238E27FC236}">
                <a16:creationId xmlns:a16="http://schemas.microsoft.com/office/drawing/2014/main" id="{4555555B-2DC1-8FAB-836A-FF067294BAB7}"/>
              </a:ext>
            </a:extLst>
          </p:cNvPr>
          <p:cNvSpPr>
            <a:spLocks noGrp="1"/>
          </p:cNvSpPr>
          <p:nvPr>
            <p:ph type="body" sz="quarter" idx="16"/>
          </p:nvPr>
        </p:nvSpPr>
        <p:spPr>
          <a:xfrm>
            <a:off x="1368891" y="3851215"/>
            <a:ext cx="2858685" cy="1161161"/>
          </a:xfrm>
        </p:spPr>
        <p:txBody>
          <a:bodyPr/>
          <a:lstStyle/>
          <a:p>
            <a:r>
              <a:rPr lang="en-US" sz="1800" b="0" i="0" u="none" strike="noStrike" baseline="0" dirty="0">
                <a:solidFill>
                  <a:srgbClr val="202124"/>
                </a:solidFill>
                <a:latin typeface="CIDFont+F2"/>
              </a:rPr>
              <a:t>Exploring various techniques to generate adversarial patterns.</a:t>
            </a:r>
            <a:endParaRPr lang="en-US" sz="1400" dirty="0"/>
          </a:p>
        </p:txBody>
      </p:sp>
      <p:sp>
        <p:nvSpPr>
          <p:cNvPr id="11" name="Text Placeholder 10">
            <a:extLst>
              <a:ext uri="{FF2B5EF4-FFF2-40B4-BE49-F238E27FC236}">
                <a16:creationId xmlns:a16="http://schemas.microsoft.com/office/drawing/2014/main" id="{94001C92-5199-4EEF-9AD8-8F9EEF76C6F4}"/>
              </a:ext>
            </a:extLst>
          </p:cNvPr>
          <p:cNvSpPr>
            <a:spLocks noGrp="1"/>
          </p:cNvSpPr>
          <p:nvPr>
            <p:ph type="body" sz="quarter" idx="18"/>
          </p:nvPr>
        </p:nvSpPr>
        <p:spPr>
          <a:xfrm>
            <a:off x="4397967" y="3787917"/>
            <a:ext cx="3412067" cy="1224459"/>
          </a:xfrm>
        </p:spPr>
        <p:txBody>
          <a:bodyPr/>
          <a:lstStyle/>
          <a:p>
            <a:r>
              <a:rPr lang="en-US" sz="1800" b="0" i="0" u="none" strike="noStrike" baseline="0" dirty="0">
                <a:solidFill>
                  <a:srgbClr val="202124"/>
                </a:solidFill>
                <a:latin typeface="CIDFont+F2"/>
              </a:rPr>
              <a:t>Understanding the weakness of machine learning models against adversarial attacks.</a:t>
            </a:r>
            <a:endParaRPr lang="en-US" sz="1400" dirty="0"/>
          </a:p>
        </p:txBody>
      </p:sp>
      <p:sp>
        <p:nvSpPr>
          <p:cNvPr id="13" name="Text Placeholder 12">
            <a:extLst>
              <a:ext uri="{FF2B5EF4-FFF2-40B4-BE49-F238E27FC236}">
                <a16:creationId xmlns:a16="http://schemas.microsoft.com/office/drawing/2014/main" id="{5B78A878-C090-192A-ABA1-84C905B5183C}"/>
              </a:ext>
            </a:extLst>
          </p:cNvPr>
          <p:cNvSpPr>
            <a:spLocks noGrp="1"/>
          </p:cNvSpPr>
          <p:nvPr>
            <p:ph type="body" sz="quarter" idx="20"/>
          </p:nvPr>
        </p:nvSpPr>
        <p:spPr>
          <a:xfrm>
            <a:off x="8396023" y="4284133"/>
            <a:ext cx="2810404" cy="982134"/>
          </a:xfrm>
        </p:spPr>
        <p:txBody>
          <a:bodyPr/>
          <a:lstStyle/>
          <a:p>
            <a:r>
              <a:rPr lang="en-US" sz="1800" b="0" i="0" u="none" strike="noStrike" baseline="0" dirty="0">
                <a:solidFill>
                  <a:srgbClr val="202124"/>
                </a:solidFill>
                <a:latin typeface="CIDFont+F2"/>
              </a:rPr>
              <a:t>Designing robust and secure deep learning models by understanding their vulnerabilities.</a:t>
            </a:r>
            <a:endParaRPr lang="en-US" sz="1400" dirty="0"/>
          </a:p>
        </p:txBody>
      </p:sp>
      <p:pic>
        <p:nvPicPr>
          <p:cNvPr id="32" name="Picture Placeholder 31">
            <a:extLst>
              <a:ext uri="{FF2B5EF4-FFF2-40B4-BE49-F238E27FC236}">
                <a16:creationId xmlns:a16="http://schemas.microsoft.com/office/drawing/2014/main" id="{09E02ABD-04B4-423F-BB03-C974D6B9F5EF}"/>
              </a:ext>
            </a:extLst>
          </p:cNvPr>
          <p:cNvPicPr>
            <a:picLocks noGrp="1" noChangeAspect="1"/>
          </p:cNvPicPr>
          <p:nvPr>
            <p:ph type="pic" sz="quarter" idx="12"/>
          </p:nvPr>
        </p:nvPicPr>
        <p:blipFill>
          <a:blip r:embed="rId2"/>
          <a:srcRect l="21881" r="21881"/>
          <a:stretch>
            <a:fillRect/>
          </a:stretch>
        </p:blipFill>
        <p:spPr>
          <a:xfrm>
            <a:off x="1820744" y="1959117"/>
            <a:ext cx="1828800" cy="1828800"/>
          </a:xfrm>
        </p:spPr>
      </p:pic>
      <p:pic>
        <p:nvPicPr>
          <p:cNvPr id="36" name="Picture Placeholder 35">
            <a:extLst>
              <a:ext uri="{FF2B5EF4-FFF2-40B4-BE49-F238E27FC236}">
                <a16:creationId xmlns:a16="http://schemas.microsoft.com/office/drawing/2014/main" id="{159FA3B7-7C96-4882-9D02-D4B018B2AB61}"/>
              </a:ext>
            </a:extLst>
          </p:cNvPr>
          <p:cNvPicPr>
            <a:picLocks noGrp="1" noChangeAspect="1"/>
          </p:cNvPicPr>
          <p:nvPr>
            <p:ph type="pic" sz="quarter" idx="13"/>
          </p:nvPr>
        </p:nvPicPr>
        <p:blipFill>
          <a:blip r:embed="rId3"/>
          <a:srcRect l="13562" r="13562"/>
          <a:stretch>
            <a:fillRect/>
          </a:stretch>
        </p:blipFill>
        <p:spPr>
          <a:xfrm>
            <a:off x="5189600" y="1988548"/>
            <a:ext cx="1828800" cy="1828800"/>
          </a:xfrm>
        </p:spPr>
      </p:pic>
      <p:pic>
        <p:nvPicPr>
          <p:cNvPr id="40" name="Picture Placeholder 39">
            <a:extLst>
              <a:ext uri="{FF2B5EF4-FFF2-40B4-BE49-F238E27FC236}">
                <a16:creationId xmlns:a16="http://schemas.microsoft.com/office/drawing/2014/main" id="{5620EE2D-AC09-4F25-81A4-272391CA70FC}"/>
              </a:ext>
            </a:extLst>
          </p:cNvPr>
          <p:cNvPicPr>
            <a:picLocks noGrp="1" noChangeAspect="1"/>
          </p:cNvPicPr>
          <p:nvPr>
            <p:ph type="pic" sz="quarter" idx="14"/>
          </p:nvPr>
        </p:nvPicPr>
        <p:blipFill>
          <a:blip r:embed="rId4"/>
          <a:srcRect l="21867" r="21867"/>
          <a:stretch>
            <a:fillRect/>
          </a:stretch>
        </p:blipFill>
        <p:spPr>
          <a:xfrm>
            <a:off x="8726086" y="1959117"/>
            <a:ext cx="1828800" cy="1828800"/>
          </a:xfrm>
        </p:spPr>
      </p:pic>
    </p:spTree>
    <p:extLst>
      <p:ext uri="{BB962C8B-B14F-4D97-AF65-F5344CB8AC3E}">
        <p14:creationId xmlns:p14="http://schemas.microsoft.com/office/powerpoint/2010/main" val="414664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168A-9F8B-AE64-6A3B-DD036396CD45}"/>
              </a:ext>
            </a:extLst>
          </p:cNvPr>
          <p:cNvSpPr>
            <a:spLocks noGrp="1"/>
          </p:cNvSpPr>
          <p:nvPr>
            <p:ph type="title"/>
          </p:nvPr>
        </p:nvSpPr>
        <p:spPr>
          <a:xfrm>
            <a:off x="2138680" y="856488"/>
            <a:ext cx="7723879" cy="539496"/>
          </a:xfrm>
        </p:spPr>
        <p:txBody>
          <a:bodyPr/>
          <a:lstStyle/>
          <a:p>
            <a:r>
              <a:rPr lang="en-US" dirty="0"/>
              <a:t>Tools and technology</a:t>
            </a:r>
          </a:p>
        </p:txBody>
      </p:sp>
      <p:sp>
        <p:nvSpPr>
          <p:cNvPr id="4" name="Footer Placeholder 3">
            <a:extLst>
              <a:ext uri="{FF2B5EF4-FFF2-40B4-BE49-F238E27FC236}">
                <a16:creationId xmlns:a16="http://schemas.microsoft.com/office/drawing/2014/main" id="{8A39D430-6FFC-66C6-AF3D-05E76D9D4BB4}"/>
              </a:ext>
            </a:extLst>
          </p:cNvPr>
          <p:cNvSpPr>
            <a:spLocks noGrp="1"/>
          </p:cNvSpPr>
          <p:nvPr>
            <p:ph type="ftr" sz="quarter" idx="11"/>
          </p:nvPr>
        </p:nvSpPr>
        <p:spPr/>
        <p:txBody>
          <a:bodyPr/>
          <a:lstStyle/>
          <a:p>
            <a:r>
              <a:rPr lang="en-US" dirty="0"/>
              <a:t>Mi-map</a:t>
            </a:r>
          </a:p>
        </p:txBody>
      </p:sp>
      <p:sp>
        <p:nvSpPr>
          <p:cNvPr id="3" name="Slide Number Placeholder 2">
            <a:extLst>
              <a:ext uri="{FF2B5EF4-FFF2-40B4-BE49-F238E27FC236}">
                <a16:creationId xmlns:a16="http://schemas.microsoft.com/office/drawing/2014/main" id="{F08CF61D-4147-236F-218C-CE2A064E6BD9}"/>
              </a:ext>
            </a:extLst>
          </p:cNvPr>
          <p:cNvSpPr>
            <a:spLocks noGrp="1"/>
          </p:cNvSpPr>
          <p:nvPr>
            <p:ph type="sldNum" sz="quarter" idx="10"/>
          </p:nvPr>
        </p:nvSpPr>
        <p:spPr/>
        <p:txBody>
          <a:bodyPr/>
          <a:lstStyle/>
          <a:p>
            <a:fld id="{75DF2D63-3FF5-D547-96B9-BE9CCD1ABA58}" type="slidenum">
              <a:rPr lang="en-US" smtClean="0"/>
              <a:pPr/>
              <a:t>9</a:t>
            </a:fld>
            <a:endParaRPr lang="en-US" dirty="0"/>
          </a:p>
        </p:txBody>
      </p:sp>
      <p:sp>
        <p:nvSpPr>
          <p:cNvPr id="9" name="Text Placeholder 8">
            <a:extLst>
              <a:ext uri="{FF2B5EF4-FFF2-40B4-BE49-F238E27FC236}">
                <a16:creationId xmlns:a16="http://schemas.microsoft.com/office/drawing/2014/main" id="{4555555B-2DC1-8FAB-836A-FF067294BAB7}"/>
              </a:ext>
            </a:extLst>
          </p:cNvPr>
          <p:cNvSpPr>
            <a:spLocks noGrp="1"/>
          </p:cNvSpPr>
          <p:nvPr>
            <p:ph type="body" sz="quarter" idx="16"/>
          </p:nvPr>
        </p:nvSpPr>
        <p:spPr>
          <a:xfrm>
            <a:off x="1450848" y="5050536"/>
            <a:ext cx="1828800" cy="204216"/>
          </a:xfrm>
        </p:spPr>
        <p:txBody>
          <a:bodyPr/>
          <a:lstStyle/>
          <a:p>
            <a:r>
              <a:rPr lang="en-US" dirty="0"/>
              <a:t>Python 3.11</a:t>
            </a:r>
          </a:p>
        </p:txBody>
      </p:sp>
      <p:sp>
        <p:nvSpPr>
          <p:cNvPr id="11" name="Text Placeholder 10">
            <a:extLst>
              <a:ext uri="{FF2B5EF4-FFF2-40B4-BE49-F238E27FC236}">
                <a16:creationId xmlns:a16="http://schemas.microsoft.com/office/drawing/2014/main" id="{94001C92-5199-4EEF-9AD8-8F9EEF76C6F4}"/>
              </a:ext>
            </a:extLst>
          </p:cNvPr>
          <p:cNvSpPr>
            <a:spLocks noGrp="1"/>
          </p:cNvSpPr>
          <p:nvPr>
            <p:ph type="body" sz="quarter" idx="18"/>
          </p:nvPr>
        </p:nvSpPr>
        <p:spPr>
          <a:xfrm>
            <a:off x="3953933" y="5050536"/>
            <a:ext cx="1828800" cy="411480"/>
          </a:xfrm>
        </p:spPr>
        <p:txBody>
          <a:bodyPr/>
          <a:lstStyle/>
          <a:p>
            <a:r>
              <a:rPr lang="en-US" dirty="0" err="1"/>
              <a:t>Jupyter</a:t>
            </a:r>
            <a:r>
              <a:rPr lang="en-US" dirty="0"/>
              <a:t> notebook</a:t>
            </a:r>
          </a:p>
        </p:txBody>
      </p:sp>
      <p:sp>
        <p:nvSpPr>
          <p:cNvPr id="13" name="Text Placeholder 12">
            <a:extLst>
              <a:ext uri="{FF2B5EF4-FFF2-40B4-BE49-F238E27FC236}">
                <a16:creationId xmlns:a16="http://schemas.microsoft.com/office/drawing/2014/main" id="{5B78A878-C090-192A-ABA1-84C905B5183C}"/>
              </a:ext>
            </a:extLst>
          </p:cNvPr>
          <p:cNvSpPr>
            <a:spLocks noGrp="1"/>
          </p:cNvSpPr>
          <p:nvPr>
            <p:ph type="body" sz="quarter" idx="20"/>
          </p:nvPr>
        </p:nvSpPr>
        <p:spPr>
          <a:xfrm>
            <a:off x="6578261" y="5050536"/>
            <a:ext cx="1828800" cy="411480"/>
          </a:xfrm>
        </p:spPr>
        <p:txBody>
          <a:bodyPr/>
          <a:lstStyle/>
          <a:p>
            <a:r>
              <a:rPr lang="en-US" dirty="0" err="1"/>
              <a:t>Tensorflow</a:t>
            </a:r>
            <a:r>
              <a:rPr lang="en-US" dirty="0"/>
              <a:t> 2.13</a:t>
            </a:r>
          </a:p>
        </p:txBody>
      </p:sp>
      <p:sp>
        <p:nvSpPr>
          <p:cNvPr id="15" name="Text Placeholder 14">
            <a:extLst>
              <a:ext uri="{FF2B5EF4-FFF2-40B4-BE49-F238E27FC236}">
                <a16:creationId xmlns:a16="http://schemas.microsoft.com/office/drawing/2014/main" id="{5DEDE163-143D-DC6B-34E9-732EFB294CA9}"/>
              </a:ext>
            </a:extLst>
          </p:cNvPr>
          <p:cNvSpPr>
            <a:spLocks noGrp="1"/>
          </p:cNvSpPr>
          <p:nvPr>
            <p:ph type="body" sz="quarter" idx="22"/>
          </p:nvPr>
        </p:nvSpPr>
        <p:spPr>
          <a:xfrm>
            <a:off x="9202589" y="5050536"/>
            <a:ext cx="1828800" cy="204216"/>
          </a:xfrm>
        </p:spPr>
        <p:txBody>
          <a:bodyPr/>
          <a:lstStyle/>
          <a:p>
            <a:r>
              <a:rPr lang="en-US" dirty="0"/>
              <a:t>windows</a:t>
            </a:r>
          </a:p>
        </p:txBody>
      </p:sp>
      <p:pic>
        <p:nvPicPr>
          <p:cNvPr id="1026" name="Picture 2" descr="Python (programming language) - Wikipedia">
            <a:extLst>
              <a:ext uri="{FF2B5EF4-FFF2-40B4-BE49-F238E27FC236}">
                <a16:creationId xmlns:a16="http://schemas.microsoft.com/office/drawing/2014/main" id="{46D59FA9-9E94-45D4-8239-BB9AA324CEE1}"/>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t="4373" b="4373"/>
          <a:stretch>
            <a:fillRect/>
          </a:stretch>
        </p:blipFill>
        <p:spPr bwMode="auto">
          <a:xfrm>
            <a:off x="1704509" y="350520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ject Jupyter - Wikipedia">
            <a:extLst>
              <a:ext uri="{FF2B5EF4-FFF2-40B4-BE49-F238E27FC236}">
                <a16:creationId xmlns:a16="http://schemas.microsoft.com/office/drawing/2014/main" id="{63C4C94D-D81C-4B4E-BC8B-1DD526E0EC2D}"/>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7025" b="7025"/>
          <a:stretch>
            <a:fillRect/>
          </a:stretch>
        </p:blipFill>
        <p:spPr bwMode="auto">
          <a:xfrm>
            <a:off x="4292261" y="350520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sorflow · GitHub">
            <a:extLst>
              <a:ext uri="{FF2B5EF4-FFF2-40B4-BE49-F238E27FC236}">
                <a16:creationId xmlns:a16="http://schemas.microsoft.com/office/drawing/2014/main" id="{51B9F95C-D2F5-4EDE-B455-19AFF048A23A}"/>
              </a:ext>
            </a:extLst>
          </p:cNvPr>
          <p:cNvPicPr>
            <a:picLocks noGrp="1" noChangeAspect="1" noChangeArrowheads="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bwMode="auto">
          <a:xfrm>
            <a:off x="6916589" y="350520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C3CFD86-3D16-44EA-A516-AAF2A3F25709}"/>
              </a:ext>
            </a:extLst>
          </p:cNvPr>
          <p:cNvPicPr>
            <a:picLocks noGrp="1" noChangeAspect="1" noChangeArrowheads="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bwMode="auto">
          <a:xfrm>
            <a:off x="9449477" y="35052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700674"/>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{03444C0A-4F10-4725-8CE9-00CFCDE1EEC4}tf67061901_win32</Template>
  <TotalTime>209</TotalTime>
  <Words>998</Words>
  <Application>Microsoft Office PowerPoint</Application>
  <PresentationFormat>Widescreen</PresentationFormat>
  <Paragraphs>134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CIDFont+F2</vt:lpstr>
      <vt:lpstr>Daytona Condensed Light</vt:lpstr>
      <vt:lpstr>Posterama</vt:lpstr>
      <vt:lpstr>Office Theme</vt:lpstr>
      <vt:lpstr>Mi-map (Misclassification of images by masquerading using adversarial patterns)</vt:lpstr>
      <vt:lpstr>Agenda</vt:lpstr>
      <vt:lpstr>Introduction</vt:lpstr>
      <vt:lpstr>Scope of the work</vt:lpstr>
      <vt:lpstr>Literature survey</vt:lpstr>
      <vt:lpstr>Pitfalls of the work</vt:lpstr>
      <vt:lpstr>Problem formulation</vt:lpstr>
      <vt:lpstr>objective</vt:lpstr>
      <vt:lpstr>Tools and technology</vt:lpstr>
      <vt:lpstr>methodology</vt:lpstr>
      <vt:lpstr>Performance parameters</vt:lpstr>
      <vt:lpstr>Timeline </vt:lpstr>
      <vt:lpstr>conclusion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DISCOVERY</dc:title>
  <dc:creator>Peeyush Kumar Singh</dc:creator>
  <cp:lastModifiedBy>Peeyush Kumar Singh</cp:lastModifiedBy>
  <cp:revision>42</cp:revision>
  <dcterms:created xsi:type="dcterms:W3CDTF">2023-09-14T13:48:51Z</dcterms:created>
  <dcterms:modified xsi:type="dcterms:W3CDTF">2023-09-14T17:18:46Z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